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10D9E28-5359-4271-BD6A-33EA7095AEE2}" type="datetimeFigureOut">
              <a:rPr lang="en-US" smtClean="0"/>
              <a:t>06/05/2020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6F7AEE-4E29-450F-8D5C-9B791BBA274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0D9E28-5359-4271-BD6A-33EA7095AEE2}" type="datetimeFigureOut">
              <a:rPr lang="en-US" smtClean="0"/>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F7AEE-4E29-450F-8D5C-9B791BBA27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D6F7AEE-4E29-450F-8D5C-9B791BBA274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0D9E28-5359-4271-BD6A-33EA7095AEE2}" type="datetimeFigureOut">
              <a:rPr lang="en-US" smtClean="0"/>
              <a:t>06/05/2020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10D9E28-5359-4271-BD6A-33EA7095AEE2}" type="datetimeFigureOut">
              <a:rPr lang="en-US" smtClean="0"/>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D6F7AEE-4E29-450F-8D5C-9B791BBA274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10D9E28-5359-4271-BD6A-33EA7095AEE2}" type="datetimeFigureOut">
              <a:rPr lang="en-US" smtClean="0"/>
              <a:t>06/05/2020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6F7AEE-4E29-450F-8D5C-9B791BBA274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10D9E28-5359-4271-BD6A-33EA7095AEE2}" type="datetimeFigureOut">
              <a:rPr lang="en-US" smtClean="0"/>
              <a:t>06/05/2020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F7AEE-4E29-450F-8D5C-9B791BBA274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10D9E28-5359-4271-BD6A-33EA7095AEE2}" type="datetimeFigureOut">
              <a:rPr lang="en-US" smtClean="0"/>
              <a:t>06/05/2020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D6F7AEE-4E29-450F-8D5C-9B791BBA274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0D9E28-5359-4271-BD6A-33EA7095AEE2}" type="datetimeFigureOut">
              <a:rPr lang="en-US" smtClean="0"/>
              <a:t>06/05/2020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D6F7AEE-4E29-450F-8D5C-9B791BBA27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10D9E28-5359-4271-BD6A-33EA7095AEE2}" type="datetimeFigureOut">
              <a:rPr lang="en-US" smtClean="0"/>
              <a:t>06/05/2020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D6F7AEE-4E29-450F-8D5C-9B791BBA27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6F7AEE-4E29-450F-8D5C-9B791BBA274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10D9E28-5359-4271-BD6A-33EA7095AEE2}" type="datetimeFigureOut">
              <a:rPr lang="en-US" smtClean="0"/>
              <a:t>06/05/2020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D6F7AEE-4E29-450F-8D5C-9B791BBA274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10D9E28-5359-4271-BD6A-33EA7095AEE2}" type="datetimeFigureOut">
              <a:rPr lang="en-US" smtClean="0"/>
              <a:t>06/05/2020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0D9E28-5359-4271-BD6A-33EA7095AEE2}" type="datetimeFigureOut">
              <a:rPr lang="en-US" smtClean="0"/>
              <a:t>06/05/2020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6F7AEE-4E29-450F-8D5C-9B791BBA274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05400"/>
            <a:ext cx="6400800" cy="1752600"/>
          </a:xfrm>
        </p:spPr>
        <p:txBody>
          <a:bodyPr>
            <a:normAutofit/>
          </a:bodyPr>
          <a:lstStyle/>
          <a:p>
            <a:r>
              <a:rPr lang="en-US" sz="2800" dirty="0" smtClean="0"/>
              <a:t>MA IV SEMESTER</a:t>
            </a:r>
          </a:p>
          <a:p>
            <a:r>
              <a:rPr lang="en-US" sz="2800" dirty="0" smtClean="0"/>
              <a:t>HISTORY OF INSCRIPTIONS</a:t>
            </a:r>
            <a:endParaRPr lang="en-US" sz="2800" dirty="0"/>
          </a:p>
        </p:txBody>
      </p:sp>
      <p:sp>
        <p:nvSpPr>
          <p:cNvPr id="2" name="Title 1"/>
          <p:cNvSpPr>
            <a:spLocks noGrp="1"/>
          </p:cNvSpPr>
          <p:nvPr>
            <p:ph type="ctrTitle"/>
          </p:nvPr>
        </p:nvSpPr>
        <p:spPr>
          <a:xfrm>
            <a:off x="762000" y="457200"/>
            <a:ext cx="7772400" cy="1752600"/>
          </a:xfrm>
        </p:spPr>
        <p:txBody>
          <a:bodyPr>
            <a:noAutofit/>
          </a:bodyPr>
          <a:lstStyle/>
          <a:p>
            <a:r>
              <a:rPr lang="en-US" sz="3200" dirty="0" err="1" smtClean="0"/>
              <a:t>Dr.Vishwajeet</a:t>
            </a:r>
            <a:r>
              <a:rPr lang="en-US" sz="3200" dirty="0" smtClean="0"/>
              <a:t> Singh </a:t>
            </a:r>
            <a:r>
              <a:rPr lang="en-US" sz="3200" dirty="0" err="1" smtClean="0"/>
              <a:t>Parmar</a:t>
            </a:r>
            <a:r>
              <a:rPr lang="en-US" sz="3200" dirty="0" smtClean="0"/>
              <a:t/>
            </a:r>
            <a:br>
              <a:rPr lang="en-US" sz="3200" dirty="0" smtClean="0"/>
            </a:br>
            <a:r>
              <a:rPr lang="en-US" sz="3200" dirty="0" smtClean="0"/>
              <a:t>Ancient Indian History Culture And Archaeology</a:t>
            </a:r>
            <a:br>
              <a:rPr lang="en-US" sz="3200" dirty="0" smtClean="0"/>
            </a:br>
            <a:r>
              <a:rPr lang="en-US" sz="3200" dirty="0" err="1" smtClean="0"/>
              <a:t>Vikram</a:t>
            </a:r>
            <a:r>
              <a:rPr lang="en-US" sz="3200" dirty="0" smtClean="0"/>
              <a:t> </a:t>
            </a:r>
            <a:r>
              <a:rPr lang="en-US" sz="3200" dirty="0" err="1" smtClean="0"/>
              <a:t>University,Ujjain</a:t>
            </a:r>
            <a:r>
              <a:rPr lang="en-US" sz="3200" dirty="0" smtClean="0"/>
              <a:t> (M.P.)</a:t>
            </a:r>
            <a:endParaRPr lang="en-US" sz="3200" dirty="0"/>
          </a:p>
        </p:txBody>
      </p:sp>
      <p:pic>
        <p:nvPicPr>
          <p:cNvPr id="4" name="Picture 3" descr="inscriptions.jpeg"/>
          <p:cNvPicPr>
            <a:picLocks noChangeAspect="1"/>
          </p:cNvPicPr>
          <p:nvPr/>
        </p:nvPicPr>
        <p:blipFill>
          <a:blip r:embed="rId2"/>
          <a:stretch>
            <a:fillRect/>
          </a:stretch>
        </p:blipFill>
        <p:spPr>
          <a:xfrm>
            <a:off x="3429000" y="2971800"/>
            <a:ext cx="2343150" cy="1952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dirty="0" smtClean="0"/>
              <a:t>A series of unique records of royal initiatives of this kind are inscribed on a granite rock at </a:t>
            </a:r>
            <a:r>
              <a:rPr lang="en-US" dirty="0" err="1" smtClean="0"/>
              <a:t>Junagadh</a:t>
            </a:r>
            <a:r>
              <a:rPr lang="en-US" dirty="0" smtClean="0"/>
              <a:t> (</a:t>
            </a:r>
            <a:r>
              <a:rPr lang="en-US" dirty="0" err="1" smtClean="0"/>
              <a:t>Girnar</a:t>
            </a:r>
            <a:r>
              <a:rPr lang="en-US" dirty="0" smtClean="0"/>
              <a:t>) in </a:t>
            </a:r>
            <a:r>
              <a:rPr lang="en-US" dirty="0" err="1" smtClean="0"/>
              <a:t>Gujrat</a:t>
            </a:r>
            <a:r>
              <a:rPr lang="en-US" dirty="0" smtClean="0"/>
              <a:t>. Apart from a set of </a:t>
            </a:r>
            <a:r>
              <a:rPr lang="en-US" dirty="0" err="1" smtClean="0"/>
              <a:t>Ashokan</a:t>
            </a:r>
            <a:r>
              <a:rPr lang="en-US" dirty="0" smtClean="0"/>
              <a:t> </a:t>
            </a:r>
            <a:r>
              <a:rPr lang="en-US" dirty="0" err="1" smtClean="0"/>
              <a:t>edicts,this</a:t>
            </a:r>
            <a:r>
              <a:rPr lang="en-US" dirty="0" smtClean="0"/>
              <a:t> rock bears two other important inscriptions . A 150 CE inscription of the </a:t>
            </a:r>
            <a:r>
              <a:rPr lang="en-US" dirty="0" err="1" smtClean="0"/>
              <a:t>Shaka</a:t>
            </a:r>
            <a:r>
              <a:rPr lang="en-US" dirty="0" smtClean="0"/>
              <a:t> ruler </a:t>
            </a:r>
            <a:r>
              <a:rPr lang="en-US" dirty="0" err="1" smtClean="0"/>
              <a:t>Rudradaman</a:t>
            </a:r>
            <a:r>
              <a:rPr lang="en-US" dirty="0" smtClean="0"/>
              <a:t> records the beginning of the construction of a water reservoir known as </a:t>
            </a:r>
            <a:r>
              <a:rPr lang="en-US" dirty="0" err="1" smtClean="0"/>
              <a:t>Sudarshan</a:t>
            </a:r>
            <a:r>
              <a:rPr lang="en-US" dirty="0" smtClean="0"/>
              <a:t> lake in the 4</a:t>
            </a:r>
            <a:r>
              <a:rPr lang="en-US" baseline="30000" dirty="0" smtClean="0"/>
              <a:t>th</a:t>
            </a:r>
            <a:r>
              <a:rPr lang="en-US" dirty="0" smtClean="0"/>
              <a:t> century BCE during the time of the </a:t>
            </a:r>
            <a:r>
              <a:rPr lang="en-US" dirty="0" err="1" smtClean="0"/>
              <a:t>Maurya</a:t>
            </a:r>
            <a:r>
              <a:rPr lang="en-US" dirty="0" smtClean="0"/>
              <a:t> emperor Chandragupta , its completion during the reign of </a:t>
            </a:r>
            <a:r>
              <a:rPr lang="en-US" dirty="0" err="1" smtClean="0"/>
              <a:t>Ashoka</a:t>
            </a:r>
            <a:r>
              <a:rPr lang="en-US" dirty="0" smtClean="0"/>
              <a:t> , and its repair in </a:t>
            </a:r>
            <a:r>
              <a:rPr lang="en-US" dirty="0" err="1" smtClean="0"/>
              <a:t>Skandgupta</a:t>
            </a:r>
            <a:r>
              <a:rPr lang="en-US" dirty="0" smtClean="0"/>
              <a:t>, describes how the lake burst its banks due to excessive rains and was repaired after two years work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Inscriptions as a source of History </a:t>
            </a:r>
            <a:endParaRPr lang="en-US" dirty="0"/>
          </a:p>
        </p:txBody>
      </p:sp>
      <p:sp>
        <p:nvSpPr>
          <p:cNvPr id="3" name="Content Placeholder 2"/>
          <p:cNvSpPr>
            <a:spLocks noGrp="1"/>
          </p:cNvSpPr>
          <p:nvPr>
            <p:ph sz="quarter" idx="1"/>
          </p:nvPr>
        </p:nvSpPr>
        <p:spPr>
          <a:xfrm>
            <a:off x="301752" y="1828800"/>
            <a:ext cx="8385048" cy="4270248"/>
          </a:xfrm>
        </p:spPr>
        <p:txBody>
          <a:bodyPr>
            <a:normAutofit lnSpcReduction="10000"/>
          </a:bodyPr>
          <a:lstStyle/>
          <a:p>
            <a:r>
              <a:rPr lang="en-US" dirty="0" smtClean="0"/>
              <a:t>The text of inscriptions maybe brief , but a large number of short inscriptions can often provide important historical information . Inscriptions are a valuable source of information on </a:t>
            </a:r>
            <a:r>
              <a:rPr lang="en-US" b="1" dirty="0" smtClean="0"/>
              <a:t>political history</a:t>
            </a:r>
            <a:r>
              <a:rPr lang="en-US" dirty="0" smtClean="0"/>
              <a:t>. The geographical spread of a king’s inscriptions is often taken as indicating the area under his political control .</a:t>
            </a:r>
          </a:p>
          <a:p>
            <a:r>
              <a:rPr lang="en-US" dirty="0" smtClean="0"/>
              <a:t>Their </a:t>
            </a:r>
            <a:r>
              <a:rPr lang="en-US" dirty="0" err="1" smtClean="0"/>
              <a:t>prashastis</a:t>
            </a:r>
            <a:r>
              <a:rPr lang="en-US" dirty="0" smtClean="0"/>
              <a:t> give details about the history of dynasties and the reigns of kings . Of course , there are problems . Royal inscriptions naturally tend to exaggerate the achievements of the ruling king.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026152"/>
          </a:xfrm>
        </p:spPr>
        <p:txBody>
          <a:bodyPr>
            <a:normAutofit fontScale="92500"/>
          </a:bodyPr>
          <a:lstStyle/>
          <a:p>
            <a:r>
              <a:rPr lang="en-US" dirty="0" smtClean="0"/>
              <a:t>Sometimes , confusion is created when a genealogy mentions kings with the same name, or when different inscriptions contradict each other on particular details . </a:t>
            </a:r>
            <a:endParaRPr lang="en-US" dirty="0" smtClean="0"/>
          </a:p>
          <a:p>
            <a:r>
              <a:rPr lang="en-US" dirty="0" smtClean="0"/>
              <a:t>Inscriptions , especially those of the early medieval period , have been used as a major source of information on political structures and administrative and revenue systems . </a:t>
            </a:r>
          </a:p>
          <a:p>
            <a:r>
              <a:rPr lang="en-US" dirty="0" smtClean="0"/>
              <a:t>Inscriptions reflect the history of languages and </a:t>
            </a:r>
            <a:r>
              <a:rPr lang="en-US" dirty="0" err="1" smtClean="0"/>
              <a:t>litrature</a:t>
            </a:r>
            <a:r>
              <a:rPr lang="en-US" dirty="0" smtClean="0"/>
              <a:t> and a few references to the performing arts . For instance , the 7</a:t>
            </a:r>
            <a:r>
              <a:rPr lang="en-US" baseline="30000" dirty="0" smtClean="0"/>
              <a:t>th</a:t>
            </a:r>
            <a:r>
              <a:rPr lang="en-US" dirty="0" smtClean="0"/>
              <a:t> century </a:t>
            </a:r>
            <a:r>
              <a:rPr lang="en-US" dirty="0" err="1" smtClean="0"/>
              <a:t>Kudumiyamalai</a:t>
            </a:r>
            <a:r>
              <a:rPr lang="en-US" dirty="0" smtClean="0"/>
              <a:t> inscription gives the musical notes used in seven classical ragas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US" dirty="0" smtClean="0"/>
              <a:t>Languages Of Ancient And Early Medieval Inscriptions</a:t>
            </a:r>
            <a:endParaRPr lang="en-US" dirty="0"/>
          </a:p>
        </p:txBody>
      </p:sp>
      <p:sp>
        <p:nvSpPr>
          <p:cNvPr id="3" name="Content Placeholder 2"/>
          <p:cNvSpPr>
            <a:spLocks noGrp="1"/>
          </p:cNvSpPr>
          <p:nvPr>
            <p:ph sz="quarter" idx="1"/>
          </p:nvPr>
        </p:nvSpPr>
        <p:spPr>
          <a:xfrm>
            <a:off x="228600" y="1752600"/>
            <a:ext cx="6022848" cy="4572000"/>
          </a:xfrm>
        </p:spPr>
        <p:txBody>
          <a:bodyPr>
            <a:normAutofit fontScale="92500"/>
          </a:bodyPr>
          <a:lstStyle/>
          <a:p>
            <a:r>
              <a:rPr lang="en-US" dirty="0" smtClean="0"/>
              <a:t>The earliest </a:t>
            </a:r>
            <a:r>
              <a:rPr lang="en-US" dirty="0" err="1" smtClean="0"/>
              <a:t>Brahmi</a:t>
            </a:r>
            <a:r>
              <a:rPr lang="en-US" dirty="0" smtClean="0"/>
              <a:t> inscriptions, including those of </a:t>
            </a:r>
            <a:r>
              <a:rPr lang="en-US" dirty="0" err="1" smtClean="0"/>
              <a:t>Ashoka</a:t>
            </a:r>
            <a:r>
              <a:rPr lang="en-US" dirty="0" smtClean="0"/>
              <a:t>, are in dialects of </a:t>
            </a:r>
            <a:r>
              <a:rPr lang="en-US" dirty="0" err="1" smtClean="0"/>
              <a:t>Prakrit</a:t>
            </a:r>
            <a:r>
              <a:rPr lang="en-US" dirty="0" smtClean="0"/>
              <a:t> (also known as Middle Indo-Aryan). Between the 1</a:t>
            </a:r>
            <a:r>
              <a:rPr lang="en-US" baseline="30000" dirty="0" smtClean="0"/>
              <a:t>st</a:t>
            </a:r>
            <a:r>
              <a:rPr lang="en-US" dirty="0" smtClean="0"/>
              <a:t> and 4</a:t>
            </a:r>
            <a:r>
              <a:rPr lang="en-US" baseline="30000" dirty="0" smtClean="0"/>
              <a:t>th</a:t>
            </a:r>
            <a:r>
              <a:rPr lang="en-US" dirty="0" smtClean="0"/>
              <a:t> centuries CE, many inscriptions were written in a mixture of Sanskrit and </a:t>
            </a:r>
            <a:r>
              <a:rPr lang="en-US" dirty="0" err="1" smtClean="0"/>
              <a:t>Prakrit</a:t>
            </a:r>
            <a:r>
              <a:rPr lang="en-US" dirty="0" smtClean="0"/>
              <a:t>. The first pure </a:t>
            </a:r>
            <a:r>
              <a:rPr lang="en-US" dirty="0" err="1" smtClean="0"/>
              <a:t>sanskrit</a:t>
            </a:r>
            <a:r>
              <a:rPr lang="en-US" dirty="0" smtClean="0"/>
              <a:t> inscriptions appeared in the 1</a:t>
            </a:r>
            <a:r>
              <a:rPr lang="en-US" baseline="30000" dirty="0" smtClean="0"/>
              <a:t>st</a:t>
            </a:r>
            <a:r>
              <a:rPr lang="en-US" dirty="0" smtClean="0"/>
              <a:t> century BCE. The first long </a:t>
            </a:r>
            <a:r>
              <a:rPr lang="en-US" dirty="0" err="1" smtClean="0"/>
              <a:t>sanskrit</a:t>
            </a:r>
            <a:r>
              <a:rPr lang="en-US" dirty="0" smtClean="0"/>
              <a:t> inscription is the </a:t>
            </a:r>
            <a:r>
              <a:rPr lang="en-US" dirty="0" err="1" smtClean="0"/>
              <a:t>Junagadh</a:t>
            </a:r>
            <a:r>
              <a:rPr lang="en-US" dirty="0" smtClean="0"/>
              <a:t> rock inscription of the western </a:t>
            </a:r>
            <a:r>
              <a:rPr lang="en-US" dirty="0" err="1" smtClean="0"/>
              <a:t>Kshatrapa</a:t>
            </a:r>
            <a:r>
              <a:rPr lang="en-US" dirty="0" smtClean="0"/>
              <a:t> king </a:t>
            </a:r>
            <a:r>
              <a:rPr lang="en-US" dirty="0" err="1" smtClean="0"/>
              <a:t>Rudradaman</a:t>
            </a:r>
            <a:r>
              <a:rPr lang="en-US" dirty="0" smtClean="0"/>
              <a:t>.</a:t>
            </a:r>
            <a:endParaRPr lang="en-US" dirty="0"/>
          </a:p>
        </p:txBody>
      </p:sp>
      <p:pic>
        <p:nvPicPr>
          <p:cNvPr id="4" name="Picture 3" descr="rock image.jpeg"/>
          <p:cNvPicPr>
            <a:picLocks noChangeAspect="1"/>
          </p:cNvPicPr>
          <p:nvPr/>
        </p:nvPicPr>
        <p:blipFill>
          <a:blip r:embed="rId2"/>
          <a:stretch>
            <a:fillRect/>
          </a:stretch>
        </p:blipFill>
        <p:spPr>
          <a:xfrm>
            <a:off x="6324600" y="2819400"/>
            <a:ext cx="2466975" cy="18478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676400"/>
            <a:ext cx="8503920" cy="4572000"/>
          </a:xfrm>
        </p:spPr>
        <p:txBody>
          <a:bodyPr>
            <a:normAutofit lnSpcReduction="10000"/>
          </a:bodyPr>
          <a:lstStyle/>
          <a:p>
            <a:r>
              <a:rPr lang="en-US" dirty="0" smtClean="0"/>
              <a:t>By about the end of the 3</a:t>
            </a:r>
            <a:r>
              <a:rPr lang="en-US" baseline="30000" dirty="0" smtClean="0"/>
              <a:t>rd</a:t>
            </a:r>
            <a:r>
              <a:rPr lang="en-US" dirty="0" smtClean="0"/>
              <a:t> century CE, Sanskrit had gradually replaced </a:t>
            </a:r>
            <a:r>
              <a:rPr lang="en-US" dirty="0" err="1" smtClean="0"/>
              <a:t>Prakrit</a:t>
            </a:r>
            <a:r>
              <a:rPr lang="en-US" dirty="0" smtClean="0"/>
              <a:t> as the language of inscriptions in Northern India. In the Deccan and South India, </a:t>
            </a:r>
            <a:r>
              <a:rPr lang="en-US" dirty="0" smtClean="0"/>
              <a:t>S</a:t>
            </a:r>
            <a:r>
              <a:rPr lang="en-US" dirty="0" smtClean="0"/>
              <a:t>anskrit inscriptions appeared along with </a:t>
            </a:r>
            <a:r>
              <a:rPr lang="en-US" dirty="0" err="1" smtClean="0"/>
              <a:t>Prakrit</a:t>
            </a:r>
            <a:r>
              <a:rPr lang="en-US" dirty="0" smtClean="0"/>
              <a:t> ones in the late 3</a:t>
            </a:r>
            <a:r>
              <a:rPr lang="en-US" baseline="30000" dirty="0" smtClean="0"/>
              <a:t>rd</a:t>
            </a:r>
            <a:r>
              <a:rPr lang="en-US" dirty="0" smtClean="0"/>
              <a:t> /early 4</a:t>
            </a:r>
            <a:r>
              <a:rPr lang="en-US" baseline="30000" dirty="0" smtClean="0"/>
              <a:t>th</a:t>
            </a:r>
            <a:r>
              <a:rPr lang="en-US" dirty="0" smtClean="0"/>
              <a:t> century CE, for instance at </a:t>
            </a:r>
            <a:r>
              <a:rPr lang="en-US" dirty="0" err="1" smtClean="0"/>
              <a:t>Nagarjunakonda</a:t>
            </a:r>
            <a:r>
              <a:rPr lang="en-US" dirty="0" smtClean="0"/>
              <a:t> in Andhra Pradesh. The Sanskrit element gradually increased. In the transitional phase of the 4</a:t>
            </a:r>
            <a:r>
              <a:rPr lang="en-US" baseline="30000" dirty="0" smtClean="0"/>
              <a:t>th</a:t>
            </a:r>
            <a:r>
              <a:rPr lang="en-US" dirty="0" smtClean="0"/>
              <a:t> and 5</a:t>
            </a:r>
            <a:r>
              <a:rPr lang="en-US" baseline="30000" dirty="0" smtClean="0"/>
              <a:t>th</a:t>
            </a:r>
            <a:r>
              <a:rPr lang="en-US" dirty="0" smtClean="0"/>
              <a:t> centuries, there were bilingual Sanskrit-</a:t>
            </a:r>
            <a:r>
              <a:rPr lang="en-US" dirty="0" err="1" smtClean="0"/>
              <a:t>Prakrit</a:t>
            </a:r>
            <a:r>
              <a:rPr lang="en-US" dirty="0" smtClean="0"/>
              <a:t> inscriptions as well as those in a mixture of the two languages. Thereafter, </a:t>
            </a:r>
            <a:r>
              <a:rPr lang="en-US" dirty="0" err="1" smtClean="0"/>
              <a:t>Prakrit</a:t>
            </a:r>
            <a:r>
              <a:rPr lang="en-US" dirty="0" smtClean="0"/>
              <a:t> fell into disuse.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Inscriptions</a:t>
            </a:r>
            <a:endParaRPr lang="en-US" dirty="0"/>
          </a:p>
        </p:txBody>
      </p:sp>
      <p:sp>
        <p:nvSpPr>
          <p:cNvPr id="3" name="Content Placeholder 2"/>
          <p:cNvSpPr>
            <a:spLocks noGrp="1"/>
          </p:cNvSpPr>
          <p:nvPr>
            <p:ph sz="quarter" idx="1"/>
          </p:nvPr>
        </p:nvSpPr>
        <p:spPr>
          <a:xfrm>
            <a:off x="228600" y="1600200"/>
            <a:ext cx="6400800" cy="4800600"/>
          </a:xfrm>
        </p:spPr>
        <p:txBody>
          <a:bodyPr>
            <a:normAutofit fontScale="92500" lnSpcReduction="20000"/>
          </a:bodyPr>
          <a:lstStyle/>
          <a:p>
            <a:r>
              <a:rPr lang="en-US" dirty="0" smtClean="0"/>
              <a:t>Inscriptions can be classified in several different ways, for instance, according to the surface they are engraved on </a:t>
            </a:r>
            <a:r>
              <a:rPr lang="en-US" b="1" dirty="0" smtClean="0"/>
              <a:t>language</a:t>
            </a:r>
            <a:r>
              <a:rPr lang="en-US" dirty="0" smtClean="0"/>
              <a:t>, </a:t>
            </a:r>
            <a:r>
              <a:rPr lang="en-US" b="1" dirty="0" smtClean="0"/>
              <a:t>age </a:t>
            </a:r>
            <a:r>
              <a:rPr lang="en-US" dirty="0" smtClean="0"/>
              <a:t>and </a:t>
            </a:r>
            <a:r>
              <a:rPr lang="en-US" b="1" dirty="0" smtClean="0"/>
              <a:t>geographical region</a:t>
            </a:r>
            <a:r>
              <a:rPr lang="en-US" dirty="0" smtClean="0"/>
              <a:t>.</a:t>
            </a:r>
          </a:p>
          <a:p>
            <a:r>
              <a:rPr lang="en-US" dirty="0" smtClean="0"/>
              <a:t>They can also be classified into </a:t>
            </a:r>
            <a:r>
              <a:rPr lang="en-US" b="1" dirty="0" smtClean="0"/>
              <a:t>official </a:t>
            </a:r>
            <a:r>
              <a:rPr lang="en-US" dirty="0" smtClean="0"/>
              <a:t>and </a:t>
            </a:r>
            <a:r>
              <a:rPr lang="en-US" b="1" dirty="0" smtClean="0"/>
              <a:t>private records</a:t>
            </a:r>
            <a:r>
              <a:rPr lang="en-US" dirty="0" smtClean="0"/>
              <a:t>, depending on whose behalf they were inscribed. </a:t>
            </a:r>
            <a:r>
              <a:rPr lang="en-US" dirty="0" err="1" smtClean="0"/>
              <a:t>Ashoka’s</a:t>
            </a:r>
            <a:r>
              <a:rPr lang="en-US" dirty="0" smtClean="0"/>
              <a:t> edicts and Royal land grants are examples of official records. Inscriptions recording grants made by private individuals or guilds to temples, or to Buddhist or Jain establishments are examples of private records.</a:t>
            </a:r>
            <a:endParaRPr lang="en-US" dirty="0"/>
          </a:p>
        </p:txBody>
      </p:sp>
      <p:pic>
        <p:nvPicPr>
          <p:cNvPr id="4" name="Picture 3" descr="ins 3.jpeg"/>
          <p:cNvPicPr>
            <a:picLocks noChangeAspect="1"/>
          </p:cNvPicPr>
          <p:nvPr/>
        </p:nvPicPr>
        <p:blipFill>
          <a:blip r:embed="rId2"/>
          <a:srcRect b="14257"/>
          <a:stretch>
            <a:fillRect/>
          </a:stretch>
        </p:blipFill>
        <p:spPr>
          <a:xfrm>
            <a:off x="6553200" y="2895600"/>
            <a:ext cx="2381250" cy="16497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lstStyle/>
          <a:p>
            <a:r>
              <a:rPr lang="en-US" dirty="0" smtClean="0"/>
              <a:t>Inscriptions can also be classified according to their content and purpose into types such as </a:t>
            </a:r>
            <a:r>
              <a:rPr lang="en-US" dirty="0" err="1" smtClean="0"/>
              <a:t>donative</a:t>
            </a:r>
            <a:r>
              <a:rPr lang="en-US" dirty="0" smtClean="0"/>
              <a:t>, dedicative and commemorative inscriptions. </a:t>
            </a:r>
          </a:p>
          <a:p>
            <a:r>
              <a:rPr lang="en-US" b="1" dirty="0" err="1" smtClean="0"/>
              <a:t>Lumbini</a:t>
            </a:r>
            <a:r>
              <a:rPr lang="en-US" b="1" dirty="0" smtClean="0"/>
              <a:t> pillar </a:t>
            </a:r>
            <a:r>
              <a:rPr lang="en-US" dirty="0" smtClean="0"/>
              <a:t>inscription of </a:t>
            </a:r>
            <a:r>
              <a:rPr lang="en-US" dirty="0" err="1" smtClean="0"/>
              <a:t>Ashoka</a:t>
            </a:r>
            <a:r>
              <a:rPr lang="en-US" dirty="0" smtClean="0"/>
              <a:t> is a Royal commemorative inscription, recording a specific event- the visit of the king to the Buddha’s birth-place. In many parts of India, there is evidence of an Ancient practice of erecting memorials to dead people. Thousands of memorial stones are found all over the country, not always connected with burials.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685800"/>
            <a:ext cx="8503920" cy="4572000"/>
          </a:xfrm>
        </p:spPr>
        <p:txBody>
          <a:bodyPr/>
          <a:lstStyle/>
          <a:p>
            <a:r>
              <a:rPr lang="en-US" dirty="0" smtClean="0"/>
              <a:t>Some only have sculpted scenes ( realistic or symbolic), others also have inscriptions. The most common memorial stones were erected in memory of dead heroes or women who committed sati. But there are other kinds as well. Stones were set up in honor of Jain men and women who gave up their lives in the exemplary Jain fashion of death by starvation. On the </a:t>
            </a:r>
            <a:r>
              <a:rPr lang="en-US" dirty="0" err="1" smtClean="0"/>
              <a:t>Konkan</a:t>
            </a:r>
            <a:r>
              <a:rPr lang="en-US" dirty="0" smtClean="0"/>
              <a:t> coast, many stones were  erected in memory of sailors who lost their lives in sea battles. Some memorial stones were worshipped.  </a:t>
            </a:r>
            <a:endParaRPr lang="en-US" dirty="0"/>
          </a:p>
        </p:txBody>
      </p:sp>
      <p:pic>
        <p:nvPicPr>
          <p:cNvPr id="4" name="Picture 3" descr="ins 5.jpeg"/>
          <p:cNvPicPr>
            <a:picLocks noChangeAspect="1"/>
          </p:cNvPicPr>
          <p:nvPr/>
        </p:nvPicPr>
        <p:blipFill>
          <a:blip r:embed="rId2"/>
          <a:stretch>
            <a:fillRect/>
          </a:stretch>
        </p:blipFill>
        <p:spPr>
          <a:xfrm>
            <a:off x="3048000" y="4876800"/>
            <a:ext cx="3028950" cy="151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76400"/>
            <a:ext cx="6781800" cy="4572000"/>
          </a:xfrm>
        </p:spPr>
        <p:txBody>
          <a:bodyPr>
            <a:normAutofit fontScale="92500" lnSpcReduction="10000"/>
          </a:bodyPr>
          <a:lstStyle/>
          <a:p>
            <a:r>
              <a:rPr lang="en-US" b="1" dirty="0" err="1" smtClean="0"/>
              <a:t>Donative</a:t>
            </a:r>
            <a:r>
              <a:rPr lang="en-US" b="1" dirty="0" smtClean="0"/>
              <a:t> inscriptions </a:t>
            </a:r>
            <a:r>
              <a:rPr lang="en-US" dirty="0" smtClean="0"/>
              <a:t>in </a:t>
            </a:r>
            <a:r>
              <a:rPr lang="en-US" dirty="0" err="1" smtClean="0"/>
              <a:t>favour</a:t>
            </a:r>
            <a:r>
              <a:rPr lang="en-US" dirty="0" smtClean="0"/>
              <a:t> of religious establishments were inscribed on shrine walls ,railings and gateways. The excavation and donation of caves to ascetics were recorded in inscriptions in the caves. </a:t>
            </a:r>
            <a:r>
              <a:rPr lang="en-US" dirty="0" err="1" smtClean="0"/>
              <a:t>Donative</a:t>
            </a:r>
            <a:r>
              <a:rPr lang="en-US" dirty="0" smtClean="0"/>
              <a:t> inscriptions include  records of the installation of religious images, often inscribed on the image themselves. Others record investment of money made by people, out of the interest of which lamps, flowers, incense </a:t>
            </a:r>
            <a:r>
              <a:rPr lang="en-US" dirty="0" err="1" smtClean="0"/>
              <a:t>etc.,were</a:t>
            </a:r>
            <a:r>
              <a:rPr lang="en-US" dirty="0" smtClean="0"/>
              <a:t> to be provided for the worship of the Deity.   </a:t>
            </a:r>
            <a:endParaRPr lang="en-US" b="1" dirty="0"/>
          </a:p>
        </p:txBody>
      </p:sp>
      <p:pic>
        <p:nvPicPr>
          <p:cNvPr id="4" name="Picture 3" descr="ins 2.jpeg"/>
          <p:cNvPicPr>
            <a:picLocks noChangeAspect="1"/>
          </p:cNvPicPr>
          <p:nvPr/>
        </p:nvPicPr>
        <p:blipFill>
          <a:blip r:embed="rId2"/>
          <a:stretch>
            <a:fillRect/>
          </a:stretch>
        </p:blipFill>
        <p:spPr>
          <a:xfrm>
            <a:off x="6858000" y="1371600"/>
            <a:ext cx="2085975" cy="1571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305800" cy="5029200"/>
          </a:xfrm>
        </p:spPr>
        <p:txBody>
          <a:bodyPr>
            <a:normAutofit fontScale="92500"/>
          </a:bodyPr>
          <a:lstStyle/>
          <a:p>
            <a:r>
              <a:rPr lang="en-US" b="1" dirty="0" smtClean="0"/>
              <a:t>Royal land grants </a:t>
            </a:r>
            <a:r>
              <a:rPr lang="en-US" dirty="0" smtClean="0"/>
              <a:t>are an important category of </a:t>
            </a:r>
            <a:r>
              <a:rPr lang="en-US" dirty="0" err="1" smtClean="0"/>
              <a:t>donative</a:t>
            </a:r>
            <a:r>
              <a:rPr lang="en-US" dirty="0" smtClean="0"/>
              <a:t> records. There are thousands of such inscriptions, some on stone, but mostly inscribed on one or more copper plates. Most of them record grants made by kings to </a:t>
            </a:r>
            <a:r>
              <a:rPr lang="en-US" dirty="0" err="1" smtClean="0"/>
              <a:t>Brahmanas</a:t>
            </a:r>
            <a:r>
              <a:rPr lang="en-US" dirty="0" smtClean="0"/>
              <a:t> and religious establishments. The earliest stone inscriptions recording land grants with tax exemptions are </a:t>
            </a:r>
            <a:r>
              <a:rPr lang="en-US" dirty="0" err="1" smtClean="0"/>
              <a:t>Satvahana</a:t>
            </a:r>
            <a:r>
              <a:rPr lang="en-US" dirty="0" smtClean="0"/>
              <a:t> and </a:t>
            </a:r>
            <a:r>
              <a:rPr lang="en-US" dirty="0" err="1" smtClean="0"/>
              <a:t>Kshatrapa</a:t>
            </a:r>
            <a:r>
              <a:rPr lang="en-US" dirty="0" smtClean="0"/>
              <a:t> epigraphs found at </a:t>
            </a:r>
            <a:r>
              <a:rPr lang="en-US" dirty="0" err="1" smtClean="0"/>
              <a:t>Nashik</a:t>
            </a:r>
            <a:r>
              <a:rPr lang="en-US" dirty="0" smtClean="0"/>
              <a:t>.</a:t>
            </a:r>
          </a:p>
          <a:p>
            <a:r>
              <a:rPr lang="en-US" dirty="0" smtClean="0"/>
              <a:t>The mid 4</a:t>
            </a:r>
            <a:r>
              <a:rPr lang="en-US" baseline="30000" dirty="0" smtClean="0"/>
              <a:t>th</a:t>
            </a:r>
            <a:r>
              <a:rPr lang="en-US" dirty="0" smtClean="0"/>
              <a:t> century </a:t>
            </a:r>
            <a:r>
              <a:rPr lang="en-US" dirty="0" err="1" smtClean="0"/>
              <a:t>Pallava</a:t>
            </a:r>
            <a:r>
              <a:rPr lang="en-US" dirty="0" smtClean="0"/>
              <a:t> and </a:t>
            </a:r>
            <a:r>
              <a:rPr lang="en-US" dirty="0" err="1" smtClean="0"/>
              <a:t>Shalankayana</a:t>
            </a:r>
            <a:r>
              <a:rPr lang="en-US" dirty="0" smtClean="0"/>
              <a:t> grants are the earliest surviving copper plate grants. One of the oldest copper-plate grants from North India is the late 4</a:t>
            </a:r>
            <a:r>
              <a:rPr lang="en-US" baseline="30000" dirty="0" smtClean="0"/>
              <a:t>th</a:t>
            </a:r>
            <a:r>
              <a:rPr lang="en-US" dirty="0" smtClean="0"/>
              <a:t> century CE </a:t>
            </a:r>
            <a:r>
              <a:rPr lang="en-US" dirty="0" err="1" smtClean="0"/>
              <a:t>Kalachala</a:t>
            </a:r>
            <a:r>
              <a:rPr lang="en-US" dirty="0" smtClean="0"/>
              <a:t> grant of king </a:t>
            </a:r>
            <a:r>
              <a:rPr lang="en-US" dirty="0" err="1" smtClean="0"/>
              <a:t>Ishvararata</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52600"/>
            <a:ext cx="8308848" cy="4346448"/>
          </a:xfrm>
        </p:spPr>
        <p:txBody>
          <a:bodyPr>
            <a:normAutofit fontScale="92500"/>
          </a:bodyPr>
          <a:lstStyle/>
          <a:p>
            <a:r>
              <a:rPr lang="en-US" b="1" dirty="0" smtClean="0"/>
              <a:t>Royal inscriptions </a:t>
            </a:r>
            <a:r>
              <a:rPr lang="en-US" dirty="0" smtClean="0"/>
              <a:t>include </a:t>
            </a:r>
            <a:r>
              <a:rPr lang="en-US" dirty="0" err="1" smtClean="0"/>
              <a:t>prashastis</a:t>
            </a:r>
            <a:r>
              <a:rPr lang="en-US" dirty="0" smtClean="0"/>
              <a:t> (panegyric). Most royal inscriptions (and some private ones too) usually begin with a </a:t>
            </a:r>
            <a:r>
              <a:rPr lang="en-US" dirty="0" err="1" smtClean="0"/>
              <a:t>prashasti</a:t>
            </a:r>
            <a:r>
              <a:rPr lang="en-US" dirty="0" smtClean="0"/>
              <a:t>, but some inscriptions are entirely devoted to eulogizing their subject .well known examples are the </a:t>
            </a:r>
            <a:r>
              <a:rPr lang="en-US" b="1" dirty="0" err="1" smtClean="0"/>
              <a:t>Hathigumpha</a:t>
            </a:r>
            <a:r>
              <a:rPr lang="en-US" dirty="0" smtClean="0"/>
              <a:t> inscription of </a:t>
            </a:r>
            <a:r>
              <a:rPr lang="en-US" dirty="0" err="1" smtClean="0"/>
              <a:t>Kharavela</a:t>
            </a:r>
            <a:r>
              <a:rPr lang="en-US" dirty="0" smtClean="0"/>
              <a:t> , the 1</a:t>
            </a:r>
            <a:r>
              <a:rPr lang="en-US" baseline="30000" dirty="0" smtClean="0"/>
              <a:t>st</a:t>
            </a:r>
            <a:r>
              <a:rPr lang="en-US" dirty="0" smtClean="0"/>
              <a:t> century BCE/1</a:t>
            </a:r>
            <a:r>
              <a:rPr lang="en-US" baseline="30000" dirty="0" smtClean="0"/>
              <a:t>st</a:t>
            </a:r>
            <a:r>
              <a:rPr lang="en-US" dirty="0" smtClean="0"/>
              <a:t> century CE king of </a:t>
            </a:r>
            <a:r>
              <a:rPr lang="en-US" dirty="0" err="1" smtClean="0"/>
              <a:t>Kalinga</a:t>
            </a:r>
            <a:r>
              <a:rPr lang="en-US" dirty="0" smtClean="0"/>
              <a:t> in Orissa and the Allahabad </a:t>
            </a:r>
            <a:r>
              <a:rPr lang="en-US" dirty="0" err="1" smtClean="0"/>
              <a:t>prashasti</a:t>
            </a:r>
            <a:r>
              <a:rPr lang="en-US" dirty="0" smtClean="0"/>
              <a:t> of the 4</a:t>
            </a:r>
            <a:r>
              <a:rPr lang="en-US" baseline="30000" dirty="0" smtClean="0"/>
              <a:t>th</a:t>
            </a:r>
            <a:r>
              <a:rPr lang="en-US" dirty="0" smtClean="0"/>
              <a:t> century Gupta emperor </a:t>
            </a:r>
            <a:r>
              <a:rPr lang="en-US" dirty="0" err="1" smtClean="0"/>
              <a:t>Samudragupta</a:t>
            </a:r>
            <a:r>
              <a:rPr lang="en-US" dirty="0" smtClean="0"/>
              <a:t> .Certain inscriptions record the building of water works , wells and charitable feeding houses by private individuals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TotalTime>
  <Words>1008</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Dr.Vishwajeet Singh Parmar Ancient Indian History Culture And Archaeology Vikram University,Ujjain (M.P.)</vt:lpstr>
      <vt:lpstr>Languages Of Ancient And Early Medieval Inscriptions</vt:lpstr>
      <vt:lpstr>Slide 3</vt:lpstr>
      <vt:lpstr>Classification of Inscriptions</vt:lpstr>
      <vt:lpstr>Slide 5</vt:lpstr>
      <vt:lpstr>Slide 6</vt:lpstr>
      <vt:lpstr>Slide 7</vt:lpstr>
      <vt:lpstr>Slide 8</vt:lpstr>
      <vt:lpstr>Slide 9</vt:lpstr>
      <vt:lpstr>Slide 10</vt:lpstr>
      <vt:lpstr>Inscriptions as a source of History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Dr.Vishwajeet Singh Parmar Ancient Indian History Culture And Archaeology Vikram University,Ujjain (M.P.)</dc:title>
  <dc:creator>hp</dc:creator>
  <cp:lastModifiedBy>hp</cp:lastModifiedBy>
  <cp:revision>17</cp:revision>
  <dcterms:created xsi:type="dcterms:W3CDTF">2020-05-06T07:42:58Z</dcterms:created>
  <dcterms:modified xsi:type="dcterms:W3CDTF">2020-05-06T09:40:35Z</dcterms:modified>
</cp:coreProperties>
</file>