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9237D3-7DFD-431B-8F20-6521A5AB81AF}" type="datetimeFigureOut">
              <a:rPr lang="en-US" smtClean="0"/>
              <a:t>16/04/2020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7958D5-1E4C-4A17-AC92-BA060748856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A8C4E0D-EA5C-487A-BFDC-AE1E32AFB672}" type="datetimeFigureOut">
              <a:rPr lang="en-US" smtClean="0"/>
              <a:t>16/04/2020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E343C03-2075-48DB-AA86-7BC9A3C9157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8C4E0D-EA5C-487A-BFDC-AE1E32AFB672}" type="datetimeFigureOut">
              <a:rPr lang="en-US" smtClean="0"/>
              <a:t>16/04/2020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43C03-2075-48DB-AA86-7BC9A3C915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8C4E0D-EA5C-487A-BFDC-AE1E32AFB672}" type="datetimeFigureOut">
              <a:rPr lang="en-US" smtClean="0"/>
              <a:t>16/04/2020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43C03-2075-48DB-AA86-7BC9A3C915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A8C4E0D-EA5C-487A-BFDC-AE1E32AFB672}" type="datetimeFigureOut">
              <a:rPr lang="en-US" smtClean="0"/>
              <a:t>16/04/2020</a:t>
            </a:fld>
            <a:endParaRPr lang="en-US"/>
          </a:p>
        </p:txBody>
      </p:sp>
      <p:sp>
        <p:nvSpPr>
          <p:cNvPr id="9" name="Slide Number Placeholder 8"/>
          <p:cNvSpPr>
            <a:spLocks noGrp="1"/>
          </p:cNvSpPr>
          <p:nvPr>
            <p:ph type="sldNum" sz="quarter" idx="15"/>
          </p:nvPr>
        </p:nvSpPr>
        <p:spPr/>
        <p:txBody>
          <a:bodyPr rtlCol="0"/>
          <a:lstStyle/>
          <a:p>
            <a:fld id="{0E343C03-2075-48DB-AA86-7BC9A3C9157A}"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A8C4E0D-EA5C-487A-BFDC-AE1E32AFB672}" type="datetimeFigureOut">
              <a:rPr lang="en-US" smtClean="0"/>
              <a:t>16/04/2020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E343C03-2075-48DB-AA86-7BC9A3C9157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A8C4E0D-EA5C-487A-BFDC-AE1E32AFB672}" type="datetimeFigureOut">
              <a:rPr lang="en-US" smtClean="0"/>
              <a:t>16/04/2020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43C03-2075-48DB-AA86-7BC9A3C9157A}"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A8C4E0D-EA5C-487A-BFDC-AE1E32AFB672}" type="datetimeFigureOut">
              <a:rPr lang="en-US" smtClean="0"/>
              <a:t>16/04/2020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343C03-2075-48DB-AA86-7BC9A3C9157A}"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A8C4E0D-EA5C-487A-BFDC-AE1E32AFB672}" type="datetimeFigureOut">
              <a:rPr lang="en-US" smtClean="0"/>
              <a:t>16/04/2020</a:t>
            </a:fld>
            <a:endParaRPr lang="en-US"/>
          </a:p>
        </p:txBody>
      </p:sp>
      <p:sp>
        <p:nvSpPr>
          <p:cNvPr id="7" name="Slide Number Placeholder 6"/>
          <p:cNvSpPr>
            <a:spLocks noGrp="1"/>
          </p:cNvSpPr>
          <p:nvPr>
            <p:ph type="sldNum" sz="quarter" idx="11"/>
          </p:nvPr>
        </p:nvSpPr>
        <p:spPr/>
        <p:txBody>
          <a:bodyPr rtlCol="0"/>
          <a:lstStyle/>
          <a:p>
            <a:fld id="{0E343C03-2075-48DB-AA86-7BC9A3C9157A}"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C4E0D-EA5C-487A-BFDC-AE1E32AFB672}" type="datetimeFigureOut">
              <a:rPr lang="en-US" smtClean="0"/>
              <a:t>16/04/2020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343C03-2075-48DB-AA86-7BC9A3C915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A8C4E0D-EA5C-487A-BFDC-AE1E32AFB672}" type="datetimeFigureOut">
              <a:rPr lang="en-US" smtClean="0"/>
              <a:t>16/04/2020</a:t>
            </a:fld>
            <a:endParaRPr lang="en-US"/>
          </a:p>
        </p:txBody>
      </p:sp>
      <p:sp>
        <p:nvSpPr>
          <p:cNvPr id="22" name="Slide Number Placeholder 21"/>
          <p:cNvSpPr>
            <a:spLocks noGrp="1"/>
          </p:cNvSpPr>
          <p:nvPr>
            <p:ph type="sldNum" sz="quarter" idx="15"/>
          </p:nvPr>
        </p:nvSpPr>
        <p:spPr/>
        <p:txBody>
          <a:bodyPr rtlCol="0"/>
          <a:lstStyle/>
          <a:p>
            <a:fld id="{0E343C03-2075-48DB-AA86-7BC9A3C9157A}"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A8C4E0D-EA5C-487A-BFDC-AE1E32AFB672}" type="datetimeFigureOut">
              <a:rPr lang="en-US" smtClean="0"/>
              <a:t>16/04/2020</a:t>
            </a:fld>
            <a:endParaRPr lang="en-US"/>
          </a:p>
        </p:txBody>
      </p:sp>
      <p:sp>
        <p:nvSpPr>
          <p:cNvPr id="18" name="Slide Number Placeholder 17"/>
          <p:cNvSpPr>
            <a:spLocks noGrp="1"/>
          </p:cNvSpPr>
          <p:nvPr>
            <p:ph type="sldNum" sz="quarter" idx="11"/>
          </p:nvPr>
        </p:nvSpPr>
        <p:spPr/>
        <p:txBody>
          <a:bodyPr rtlCol="0"/>
          <a:lstStyle/>
          <a:p>
            <a:fld id="{0E343C03-2075-48DB-AA86-7BC9A3C9157A}"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8C4E0D-EA5C-487A-BFDC-AE1E32AFB672}" type="datetimeFigureOut">
              <a:rPr lang="en-US" smtClean="0"/>
              <a:t>16/04/2020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E343C03-2075-48DB-AA86-7BC9A3C915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371600"/>
            <a:ext cx="6172200" cy="1894362"/>
          </a:xfrm>
        </p:spPr>
        <p:txBody>
          <a:bodyPr>
            <a:normAutofit fontScale="90000"/>
          </a:bodyPr>
          <a:lstStyle/>
          <a:p>
            <a:r>
              <a:rPr lang="en-US" dirty="0" smtClean="0"/>
              <a:t>Dr. </a:t>
            </a:r>
            <a:r>
              <a:rPr lang="en-US" dirty="0" err="1" smtClean="0"/>
              <a:t>Vishwajeet</a:t>
            </a:r>
            <a:r>
              <a:rPr lang="en-US" dirty="0" smtClean="0"/>
              <a:t>  Singh </a:t>
            </a:r>
            <a:r>
              <a:rPr lang="en-US" dirty="0" err="1" smtClean="0"/>
              <a:t>Parmar</a:t>
            </a:r>
            <a:r>
              <a:rPr lang="en-US" dirty="0" smtClean="0"/>
              <a:t/>
            </a:r>
            <a:br>
              <a:rPr lang="en-US" dirty="0" smtClean="0"/>
            </a:br>
            <a:r>
              <a:rPr lang="en-US" sz="2700" dirty="0" smtClean="0"/>
              <a:t>Dept., of A.I.H.C &amp; Archaeology</a:t>
            </a:r>
            <a:br>
              <a:rPr lang="en-US" sz="2700" dirty="0" smtClean="0"/>
            </a:br>
            <a:r>
              <a:rPr lang="en-US" sz="2700" dirty="0" err="1" smtClean="0"/>
              <a:t>Vikram</a:t>
            </a:r>
            <a:r>
              <a:rPr lang="en-US" sz="2700" dirty="0" smtClean="0"/>
              <a:t> University, Ujjain (M.P.)</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Date: Thursday, April 16, 2020</a:t>
            </a:r>
            <a:r>
              <a:rPr lang="en-US" sz="2700" dirty="0" smtClean="0"/>
              <a:t/>
            </a:r>
            <a:br>
              <a:rPr lang="en-US" sz="2700" dirty="0" smtClean="0"/>
            </a:br>
            <a:r>
              <a:rPr lang="en-US" sz="2700" dirty="0" smtClean="0"/>
              <a:t/>
            </a:r>
            <a:br>
              <a:rPr lang="en-US" sz="2700" dirty="0" smtClean="0"/>
            </a:br>
            <a:endParaRPr lang="en-US" sz="2700" dirty="0"/>
          </a:p>
        </p:txBody>
      </p:sp>
      <p:sp>
        <p:nvSpPr>
          <p:cNvPr id="5" name="Rectangle 4"/>
          <p:cNvSpPr/>
          <p:nvPr/>
        </p:nvSpPr>
        <p:spPr>
          <a:xfrm>
            <a:off x="2514600" y="4038600"/>
            <a:ext cx="5870518"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INDIAN NATIONALIST</a:t>
            </a:r>
          </a:p>
          <a:p>
            <a:pPr algn="ctr"/>
            <a:r>
              <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HISTORIOGRAPHY</a:t>
            </a:r>
          </a:p>
          <a:p>
            <a:pPr algn="ctr"/>
            <a:r>
              <a:rPr lang="hi-IN"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(भारतीय राष्ट्रवादी इतिहास-लेखन)</a:t>
            </a:r>
            <a:endParaRPr lang="en-US"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2743200"/>
            <a:ext cx="3156579" cy="10156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hi-IN" sz="6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समाप्त</a:t>
            </a:r>
            <a:endParaRPr lang="en-US" sz="6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3" name="Picture 2" descr="a 2.jpeg"/>
          <p:cNvPicPr>
            <a:picLocks noChangeAspect="1"/>
          </p:cNvPicPr>
          <p:nvPr/>
        </p:nvPicPr>
        <p:blipFill>
          <a:blip r:embed="rId2"/>
          <a:stretch>
            <a:fillRect/>
          </a:stretch>
        </p:blipFill>
        <p:spPr>
          <a:xfrm>
            <a:off x="533400" y="533400"/>
            <a:ext cx="2667000" cy="1905000"/>
          </a:xfrm>
          <a:prstGeom prst="rect">
            <a:avLst/>
          </a:prstGeom>
        </p:spPr>
      </p:pic>
      <p:pic>
        <p:nvPicPr>
          <p:cNvPr id="4" name="Picture 3" descr="ancient.jpeg"/>
          <p:cNvPicPr>
            <a:picLocks noChangeAspect="1"/>
          </p:cNvPicPr>
          <p:nvPr/>
        </p:nvPicPr>
        <p:blipFill>
          <a:blip r:embed="rId3"/>
          <a:stretch>
            <a:fillRect/>
          </a:stretch>
        </p:blipFill>
        <p:spPr>
          <a:xfrm>
            <a:off x="5105400" y="4114800"/>
            <a:ext cx="3028950" cy="2257425"/>
          </a:xfrm>
          <a:prstGeom prst="rect">
            <a:avLst/>
          </a:prstGeom>
        </p:spPr>
      </p:pic>
      <p:pic>
        <p:nvPicPr>
          <p:cNvPr id="5" name="Picture 4" descr="a3.jpeg"/>
          <p:cNvPicPr>
            <a:picLocks noChangeAspect="1"/>
          </p:cNvPicPr>
          <p:nvPr/>
        </p:nvPicPr>
        <p:blipFill>
          <a:blip r:embed="rId4"/>
          <a:stretch>
            <a:fillRect/>
          </a:stretch>
        </p:blipFill>
        <p:spPr>
          <a:xfrm>
            <a:off x="5410200" y="533400"/>
            <a:ext cx="2762250" cy="1828800"/>
          </a:xfrm>
          <a:prstGeom prst="rect">
            <a:avLst/>
          </a:prstGeom>
        </p:spPr>
      </p:pic>
      <p:pic>
        <p:nvPicPr>
          <p:cNvPr id="6" name="Picture 5" descr="a4.jpeg"/>
          <p:cNvPicPr>
            <a:picLocks noChangeAspect="1"/>
          </p:cNvPicPr>
          <p:nvPr/>
        </p:nvPicPr>
        <p:blipFill>
          <a:blip r:embed="rId5"/>
          <a:stretch>
            <a:fillRect/>
          </a:stretch>
        </p:blipFill>
        <p:spPr>
          <a:xfrm>
            <a:off x="533400" y="4038600"/>
            <a:ext cx="2895600" cy="1981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amond(in)">
                                      <p:cBhvr>
                                        <p:cTn id="27" dur="20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mph" presetSubtype="0" fill="hold" grpId="1" nodeType="clickEffect">
                                  <p:stCondLst>
                                    <p:cond delay="0"/>
                                  </p:stCondLst>
                                  <p:childTnLst>
                                    <p:animScale>
                                      <p:cBhvr>
                                        <p:cTn id="31"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2514600"/>
            <a:ext cx="7239000" cy="3425952"/>
          </a:xfrm>
        </p:spPr>
        <p:txBody>
          <a:bodyPr>
            <a:noAutofit/>
          </a:bodyPr>
          <a:lstStyle/>
          <a:p>
            <a:r>
              <a:rPr lang="hi-IN" dirty="0" smtClean="0"/>
              <a:t>ऐसा इतिहास-लेखन जिसमें राष्ट्र की उन्नति के लिए बल दिया जाता है, चाहे साहित्य के द्वारा, चाहे इतिहास-लेखन के द्वारा या चाहे खेल-कूद, राजनैतिक गतिविधियों के द्वारा| परंतु राष्ट्रनिर्माण प्रमुख ध्येय होना चाहिए| </a:t>
            </a:r>
          </a:p>
          <a:p>
            <a:endParaRPr lang="hi-IN" dirty="0" smtClean="0"/>
          </a:p>
          <a:p>
            <a:r>
              <a:rPr lang="hi-IN" dirty="0" smtClean="0"/>
              <a:t>ऐसे विद्वानों ने जिन्होंने अपने लेखन द्वारा तथ्यों का संचयन करते हुए राष्ट्र का विकास किया, राष्ट्रवादी लेखन कहलाया|  </a:t>
            </a:r>
            <a:endParaRPr lang="en-US" dirty="0"/>
          </a:p>
        </p:txBody>
      </p:sp>
      <p:sp>
        <p:nvSpPr>
          <p:cNvPr id="4" name="Rectangle 3"/>
          <p:cNvSpPr/>
          <p:nvPr/>
        </p:nvSpPr>
        <p:spPr>
          <a:xfrm>
            <a:off x="152400" y="457200"/>
            <a:ext cx="8472191"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hi-IN"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राष्ट्रवादी इतिहास-लेखन क्या है?</a:t>
            </a:r>
            <a:endParaRPr lang="en-US"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r. R C Majumdar – Indian historia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R. C. Majumdar - Profile, Biography and Life History | Veeth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km panikkar.jpeg"/>
          <p:cNvPicPr>
            <a:picLocks noChangeAspect="1"/>
          </p:cNvPicPr>
          <p:nvPr/>
        </p:nvPicPr>
        <p:blipFill>
          <a:blip r:embed="rId2"/>
          <a:stretch>
            <a:fillRect/>
          </a:stretch>
        </p:blipFill>
        <p:spPr>
          <a:xfrm>
            <a:off x="381000" y="1828800"/>
            <a:ext cx="2009775" cy="2276475"/>
          </a:xfrm>
          <a:prstGeom prst="rect">
            <a:avLst/>
          </a:prstGeom>
        </p:spPr>
      </p:pic>
      <p:pic>
        <p:nvPicPr>
          <p:cNvPr id="7" name="Picture 6" descr="rc majumdar.jpeg"/>
          <p:cNvPicPr>
            <a:picLocks noChangeAspect="1"/>
          </p:cNvPicPr>
          <p:nvPr/>
        </p:nvPicPr>
        <p:blipFill>
          <a:blip r:embed="rId3"/>
          <a:stretch>
            <a:fillRect/>
          </a:stretch>
        </p:blipFill>
        <p:spPr>
          <a:xfrm>
            <a:off x="3352800" y="2971800"/>
            <a:ext cx="1847850" cy="2466975"/>
          </a:xfrm>
          <a:prstGeom prst="rect">
            <a:avLst/>
          </a:prstGeom>
        </p:spPr>
      </p:pic>
      <p:pic>
        <p:nvPicPr>
          <p:cNvPr id="8" name="Picture 7" descr="romesh chunder dutt.jpeg"/>
          <p:cNvPicPr>
            <a:picLocks noChangeAspect="1"/>
          </p:cNvPicPr>
          <p:nvPr/>
        </p:nvPicPr>
        <p:blipFill>
          <a:blip r:embed="rId4"/>
          <a:stretch>
            <a:fillRect/>
          </a:stretch>
        </p:blipFill>
        <p:spPr>
          <a:xfrm>
            <a:off x="6096000" y="1752600"/>
            <a:ext cx="1743075" cy="2619375"/>
          </a:xfrm>
          <a:prstGeom prst="rect">
            <a:avLst/>
          </a:prstGeom>
        </p:spPr>
      </p:pic>
      <p:sp>
        <p:nvSpPr>
          <p:cNvPr id="9" name="Rectangle 8"/>
          <p:cNvSpPr/>
          <p:nvPr/>
        </p:nvSpPr>
        <p:spPr>
          <a:xfrm>
            <a:off x="533400" y="4191000"/>
            <a:ext cx="1794081" cy="400110"/>
          </a:xfrm>
          <a:prstGeom prst="rect">
            <a:avLst/>
          </a:prstGeom>
          <a:noFill/>
        </p:spPr>
        <p:txBody>
          <a:bodyPr wrap="none" lIns="91440" tIns="45720" rIns="91440" bIns="45720">
            <a:spAutoFit/>
          </a:bodyPr>
          <a:lstStyle/>
          <a:p>
            <a:pPr algn="r"/>
            <a:r>
              <a:rPr lang="hi-IN"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के.एम.पणिक्कर</a:t>
            </a:r>
            <a:endParaRPr 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ectangle 9"/>
          <p:cNvSpPr/>
          <p:nvPr/>
        </p:nvSpPr>
        <p:spPr>
          <a:xfrm>
            <a:off x="3352800" y="5486400"/>
            <a:ext cx="1887056" cy="400110"/>
          </a:xfrm>
          <a:prstGeom prst="rect">
            <a:avLst/>
          </a:prstGeom>
          <a:noFill/>
        </p:spPr>
        <p:txBody>
          <a:bodyPr wrap="none" lIns="91440" tIns="45720" rIns="91440" bIns="45720">
            <a:spAutoFit/>
          </a:bodyPr>
          <a:lstStyle/>
          <a:p>
            <a:pPr algn="ctr"/>
            <a:r>
              <a:rPr lang="hi-IN"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आर.सी.मजूमदार</a:t>
            </a:r>
            <a:endParaRPr 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 name="Rectangle 10"/>
          <p:cNvSpPr/>
          <p:nvPr/>
        </p:nvSpPr>
        <p:spPr>
          <a:xfrm>
            <a:off x="6096000" y="4419600"/>
            <a:ext cx="1640193" cy="400110"/>
          </a:xfrm>
          <a:prstGeom prst="rect">
            <a:avLst/>
          </a:prstGeom>
          <a:noFill/>
        </p:spPr>
        <p:txBody>
          <a:bodyPr wrap="none" lIns="91440" tIns="45720" rIns="91440" bIns="45720">
            <a:spAutoFit/>
          </a:bodyPr>
          <a:lstStyle/>
          <a:p>
            <a:pPr algn="ctr"/>
            <a:r>
              <a:rPr lang="hi-IN"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रोमेश चंद्र दत्त</a:t>
            </a:r>
            <a:endParaRPr 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2" name="Rectangle 11"/>
          <p:cNvSpPr/>
          <p:nvPr/>
        </p:nvSpPr>
        <p:spPr>
          <a:xfrm>
            <a:off x="457200" y="533400"/>
            <a:ext cx="707116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hi-IN"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राष्ट्रवादी इतिहासकार :</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hi-IN" dirty="0" smtClean="0"/>
              <a:t>भारत के संदर्भ में राष्ट्रवादी इतिहास लेखन के सम्बन्ध में कई इतिहासकारों ने अपने-अपने तरीके से इतिहास-लेखन को समृद्ध किया है| इनमे से कुछ राष्ट्रवादी और कुछ मार्क्सवादी विचारधारा से प्रभावित थे|</a:t>
            </a:r>
          </a:p>
          <a:p>
            <a:endParaRPr lang="hi-IN" dirty="0" smtClean="0"/>
          </a:p>
          <a:p>
            <a:r>
              <a:rPr lang="hi-IN" dirty="0" smtClean="0"/>
              <a:t>किन्तु, राष्ट्रवादी इतिहासकारों ने राष्ट्रवादी इतिहास-लेखन को अलग प्रकार से प्रस्तुत किया| इन लेखकों में सर्वप्रमुख डॉ.रमेश चन्द्र मजूमदार और डॉ.तारा चंद्र ने अपने ढंग से राष्ट्रवादी विचारधारा को सिद्ध किया| </a:t>
            </a:r>
            <a:endParaRPr lang="en-US" dirty="0"/>
          </a:p>
        </p:txBody>
      </p:sp>
      <p:sp>
        <p:nvSpPr>
          <p:cNvPr id="4" name="Rectangle 3"/>
          <p:cNvSpPr/>
          <p:nvPr/>
        </p:nvSpPr>
        <p:spPr>
          <a:xfrm>
            <a:off x="0" y="457200"/>
            <a:ext cx="8396849"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hi-IN"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भारतीय राष्ट्रवादी इतिहास-लेखन</a:t>
            </a:r>
            <a:endParaRPr lang="en-US"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62200" y="1371600"/>
            <a:ext cx="6172200" cy="3962400"/>
          </a:xfrm>
        </p:spPr>
        <p:txBody>
          <a:bodyPr>
            <a:normAutofit/>
          </a:bodyPr>
          <a:lstStyle/>
          <a:p>
            <a:r>
              <a:rPr lang="hi-IN" sz="2800" dirty="0" smtClean="0"/>
              <a:t>● डॉ. मजूमदार द्वारा लिखित इतिहास सभी के   लिए उपयोगी कहा जाता है, जबकि डॉ.ताराचंद्र ने अपनी कृति को निरपेक्ष स्वीकार नहीं किया है कि उनका ज्ञान सीमा के द्वारा नए तथ्यों के प्रकाश में राष्ट्रीय आन्दोलन से सम्बंधित विचारधारा को संशोधित व परिवर्धित करने में सक्षम हो सकते हैं| </a:t>
            </a:r>
          </a:p>
          <a:p>
            <a:endParaRPr lang="hi-IN" sz="2400" dirty="0" smtClean="0"/>
          </a:p>
          <a:p>
            <a:endParaRPr lang="hi-IN"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09800" y="228600"/>
            <a:ext cx="6629400" cy="6400800"/>
          </a:xfrm>
        </p:spPr>
        <p:txBody>
          <a:bodyPr>
            <a:normAutofit/>
          </a:bodyPr>
          <a:lstStyle/>
          <a:p>
            <a:r>
              <a:rPr lang="hi-IN" sz="2000" dirty="0" smtClean="0"/>
              <a:t>● सबसे पहले </a:t>
            </a:r>
            <a:r>
              <a:rPr lang="en-US" sz="2000" dirty="0" smtClean="0"/>
              <a:t>1952 </a:t>
            </a:r>
            <a:r>
              <a:rPr lang="hi-IN" sz="2000" dirty="0" smtClean="0"/>
              <a:t>में ‘भारतीय स्वतंत्रता आंदोलन का इतिहास’ लेखन की ज़िम्मेदारी भारत सरकार ने डॉ.मजूमदार को सौंपी थी, किन्तु कतिपय कारणोंवश सरकार ने उनके द्वारा लिखित इतिहास के प्रथम भाग को स्वीकार नहीं किया| उनका मुख्य कारण था- ‘बंगाल का स्वरुप बड़ा दिखाई पढ़ना’| </a:t>
            </a:r>
          </a:p>
          <a:p>
            <a:endParaRPr lang="hi-IN" sz="2000" dirty="0" smtClean="0"/>
          </a:p>
          <a:p>
            <a:r>
              <a:rPr lang="hi-IN" sz="2000" dirty="0" smtClean="0"/>
              <a:t>● वर्ष </a:t>
            </a:r>
            <a:r>
              <a:rPr lang="en-US" sz="2000" dirty="0" smtClean="0"/>
              <a:t>1955 </a:t>
            </a:r>
            <a:r>
              <a:rPr lang="hi-IN" sz="2000" dirty="0" smtClean="0"/>
              <a:t>में डॉ.ताराचंद्र द्वारा लिखित पुस्तक का प्रकाशन भारत सरकार द्वारा कराया गया| दोनों पुस्तकों की विषय-वस्तु के प्रस्तुतिकरण और तथ्यों की व्याख्या में काफ़ी अंतर देखने को मिलता है| ताराचंद्र का दृष्टिकोण द्वंद्वात्मक है- अंग्रेजों के भारत आगमन के पूर्व भारतीय समाज की स्थिति ब्रिटिश शासन और स्वतंत्रता आंदोलन का प्रतिरूप था|</a:t>
            </a:r>
          </a:p>
          <a:p>
            <a:endParaRPr lang="hi-IN" sz="2000" dirty="0" smtClean="0"/>
          </a:p>
          <a:p>
            <a:r>
              <a:rPr lang="hi-IN" sz="2000" dirty="0" smtClean="0"/>
              <a:t>● डॉ.मजूमदार ने इस प्रतिरूप से सहमति प्रकट न करते हुए अपने विचार के अनुरूप स्वतंत्रता आंदोलन की राजनीतिक व्याख्या की है| फिर भी सूक्ष्म रूप से दोनों इतिहासकारों में कुछ समानताएं स्पष्ट रूप से दिखाई देती हैं| दोनों इतिहासविदों का मानना है कि भारतीय राष्ट्रवाद ब्रिटिश औपनिवेशिक नीति की उपज है|</a:t>
            </a:r>
          </a:p>
          <a:p>
            <a:endParaRPr lang="hi-IN" sz="2000" dirty="0" smtClean="0"/>
          </a:p>
          <a:p>
            <a:endParaRPr lang="hi-IN" sz="2000" dirty="0" smtClean="0"/>
          </a:p>
          <a:p>
            <a:endParaRPr lang="hi-IN"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33600" y="914400"/>
            <a:ext cx="6629400" cy="5638800"/>
          </a:xfrm>
        </p:spPr>
        <p:txBody>
          <a:bodyPr>
            <a:noAutofit/>
          </a:bodyPr>
          <a:lstStyle/>
          <a:p>
            <a:r>
              <a:rPr lang="hi-IN" sz="2800" dirty="0" smtClean="0"/>
              <a:t>साम्राज्यवादी इतिहासकार हबर्ट रिजले, वैलेंटाइन शिरोल, जॉनस्ट्रेची व विंसेंट स्मिथ ने भी इसी प्रकार का वर्णन किया है| दोनों लेखक यह स्वीकार करते हैं कि भारत में राष्ट्रवाद की भावना का उदय अंग्रेजों के काल में हुआ| </a:t>
            </a:r>
            <a:r>
              <a:rPr lang="en-US" sz="2800" dirty="0" smtClean="0"/>
              <a:t>1857 </a:t>
            </a:r>
            <a:r>
              <a:rPr lang="hi-IN" sz="2800" dirty="0" smtClean="0"/>
              <a:t>की घटना को ताराचंद्र ‘राष्ट्रीय विप्लव’ नाम देते हैं, परंतु मजूमदार इसे भारत में ब्रिटिश साम्राज्य को प्रथम महान चुनौती के रूप में वर्णित करते हैं|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52600" y="304800"/>
            <a:ext cx="7239000" cy="6553200"/>
          </a:xfrm>
        </p:spPr>
        <p:txBody>
          <a:bodyPr>
            <a:normAutofit/>
          </a:bodyPr>
          <a:lstStyle/>
          <a:p>
            <a:r>
              <a:rPr lang="en-US" sz="2000" dirty="0" smtClean="0"/>
              <a:t>●</a:t>
            </a:r>
            <a:r>
              <a:rPr lang="hi-IN" sz="2000" dirty="0" smtClean="0"/>
              <a:t> डॉ.मजूमदार ने लिखा है कि गाँधी जी, सुभाष चंद्र बोस और मुहम्मद जिन्ना जैसे नेताओं ने स्वतंत्रता संग्राम एवं भारत की राजनीति को विशेष रूप से प्रभावित किया | उन्होंने अपनी पुस्तक में गांधीजी की कई स्थान पर आलोचना भी की है| वह गांधीजी को भारतीय राष्ट्रवाद का जनक नहीं मानते, बल्कि उन्हें राजनीतिक दृष्टि से एक दुर्बल व्यक्ति लिखते हैं|</a:t>
            </a:r>
          </a:p>
          <a:p>
            <a:r>
              <a:rPr lang="hi-IN" sz="2000" dirty="0" smtClean="0"/>
              <a:t>● उनके अनुसार, भारतीय राष्ट्रवाद के जनक की उपाधि सुरेन्द्रनाथ बनर्जी को दी जानी चाहिए| डॉ.मजूमदार के अनुसार गांधीजी द्वारा चलाये गए आंदोलन समय से पूर्व ही अपनी महत्ता को खोने लगे और उनका ‘अहिंसा का सिद्धांत’ भी अधिक समय तक लोकप्रियता अर्जित नहीं कर सका और कांग्रेस का स्वरुप उत्तरोत्तर साम्राज्यवादी बनता गया, जिसके फलस्वरूप मुस्लिम लीग की सौदेबाजी की शक्ति में वृद्धि होने लगी| </a:t>
            </a:r>
          </a:p>
          <a:p>
            <a:r>
              <a:rPr lang="hi-IN" sz="2000" dirty="0" smtClean="0"/>
              <a:t>● परंतु, डॉ.ताराचंद्र का मत है कि गांधीजी की भारतीय इतिहास में भूमिका महत्त्वपूर्ण व क्रांतिकारी है| मजूमदार भारत में स्वाधीनता की स्थापना का श्रेय तत्कालीन परिस्थितियों और भारतीय सेना के असंतोष को देते हैं, परंतु ताराचंद्र की मान्यता है कि यदि गांधीजी का राजनीति में प्रवेश न होता, तब निश्चय ही वस्तुस्थिति कुछ और होती|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828800"/>
            <a:ext cx="7467600" cy="4873752"/>
          </a:xfrm>
        </p:spPr>
        <p:txBody>
          <a:bodyPr>
            <a:normAutofit lnSpcReduction="10000"/>
          </a:bodyPr>
          <a:lstStyle/>
          <a:p>
            <a:r>
              <a:rPr lang="hi-IN" dirty="0" smtClean="0"/>
              <a:t>भारतीय राष्ट्रवादी इतिहास-लेखन की प्रमुख विशेषता यह रही कि इन राष्ट्रवादी इतिहासकारों ने भारत के राष्ट्रीय इतिहास को रेखांकित करते हुए भारतीय राष्ट्र से ओतप्रोत विचारों को बल देते हुए लेखन किया | </a:t>
            </a:r>
          </a:p>
          <a:p>
            <a:endParaRPr lang="hi-IN" dirty="0" smtClean="0"/>
          </a:p>
          <a:p>
            <a:r>
              <a:rPr lang="hi-IN" dirty="0" smtClean="0"/>
              <a:t>इन इतिहासकारों में सर्वप्रमुख डॉ.आर.सी.मजूमदार ने भारत की राष्ट्रीयता पर बल देते हुए अपने ग्रन्थ में राष्ट्रीय भावना को प्रमुखता दी और भारत की एकता और अखंडता पर द्रढ़ रहते हुए लेखन किया| इसी प्रकार डॉ.ताराचंद्र ने भी राष्ट्रवाद को अपने लेखन का प्रमुख अस्त्र बनाकर लेखन किया| इन राष्ट्रवादी इतिहासकारों ने सर्वाधिक बल भारतीयता, राष्ट्रीय एकता, भाईचारे पर दिया और अपने लेखन से राष्ट की एकता और अखंडता को सहष्णु बनाने का पूर्ण प्रयास किया |</a:t>
            </a:r>
            <a:endParaRPr lang="en-US" dirty="0"/>
          </a:p>
        </p:txBody>
      </p:sp>
      <p:sp>
        <p:nvSpPr>
          <p:cNvPr id="4" name="Rectangle 3"/>
          <p:cNvSpPr/>
          <p:nvPr/>
        </p:nvSpPr>
        <p:spPr>
          <a:xfrm>
            <a:off x="609600" y="0"/>
            <a:ext cx="6917278"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hi-IN"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राष्ट्रवादी इतिहास-लेखन</a:t>
            </a:r>
          </a:p>
          <a:p>
            <a:pPr algn="ctr"/>
            <a:r>
              <a:rPr lang="hi-IN"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की विशेषता :</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210</TotalTime>
  <Words>768</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Dr. Vishwajeet  Singh Parmar Dept., of A.I.H.C &amp; Archaeology Vikram University, Ujjain (M.P.)   Date: Thursday, April 16, 2020  </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Vishwajeet  Singh Parmar Dept., of A.I.H.C &amp; Archaeology Vikram University, Ujjain (M.P.)   Date: Thursday, April 16, 2020</dc:title>
  <dc:creator>hp</dc:creator>
  <cp:lastModifiedBy>hp</cp:lastModifiedBy>
  <cp:revision>27</cp:revision>
  <dcterms:created xsi:type="dcterms:W3CDTF">2020-04-16T08:06:22Z</dcterms:created>
  <dcterms:modified xsi:type="dcterms:W3CDTF">2020-04-16T11:36:29Z</dcterms:modified>
</cp:coreProperties>
</file>