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16" name="Slide Number Placeholder 15"/>
          <p:cNvSpPr>
            <a:spLocks noGrp="1"/>
          </p:cNvSpPr>
          <p:nvPr>
            <p:ph type="sldNum" sz="quarter" idx="11"/>
          </p:nvPr>
        </p:nvSpPr>
        <p:spPr/>
        <p:txBody>
          <a:bodyPr/>
          <a:lstStyle/>
          <a:p>
            <a:fld id="{4196E15C-F586-42B3-81C2-41202B61C9E6}"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6E15C-F586-42B3-81C2-41202B61C9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6E15C-F586-42B3-81C2-41202B61C9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4A734F6-A6A1-4913-8416-1D529D3736CB}" type="datetimeFigureOut">
              <a:rPr lang="en-US" smtClean="0"/>
              <a:pPr/>
              <a:t>27/05/2020</a:t>
            </a:fld>
            <a:endParaRPr lang="en-US"/>
          </a:p>
        </p:txBody>
      </p:sp>
      <p:sp>
        <p:nvSpPr>
          <p:cNvPr id="15" name="Slide Number Placeholder 14"/>
          <p:cNvSpPr>
            <a:spLocks noGrp="1"/>
          </p:cNvSpPr>
          <p:nvPr>
            <p:ph type="sldNum" sz="quarter" idx="15"/>
          </p:nvPr>
        </p:nvSpPr>
        <p:spPr/>
        <p:txBody>
          <a:bodyPr/>
          <a:lstStyle>
            <a:lvl1pPr algn="ctr">
              <a:defRPr/>
            </a:lvl1pPr>
          </a:lstStyle>
          <a:p>
            <a:fld id="{4196E15C-F586-42B3-81C2-41202B61C9E6}"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6E15C-F586-42B3-81C2-41202B61C9E6}"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6E15C-F586-42B3-81C2-41202B61C9E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196E15C-F586-42B3-81C2-41202B61C9E6}"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6E15C-F586-42B3-81C2-41202B61C9E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6E15C-F586-42B3-81C2-41202B61C9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4A734F6-A6A1-4913-8416-1D529D3736CB}" type="datetimeFigureOut">
              <a:rPr lang="en-US" smtClean="0"/>
              <a:pPr/>
              <a:t>27/05/2020</a:t>
            </a:fld>
            <a:endParaRPr lang="en-US"/>
          </a:p>
        </p:txBody>
      </p:sp>
      <p:sp>
        <p:nvSpPr>
          <p:cNvPr id="9" name="Slide Number Placeholder 8"/>
          <p:cNvSpPr>
            <a:spLocks noGrp="1"/>
          </p:cNvSpPr>
          <p:nvPr>
            <p:ph type="sldNum" sz="quarter" idx="15"/>
          </p:nvPr>
        </p:nvSpPr>
        <p:spPr/>
        <p:txBody>
          <a:bodyPr/>
          <a:lstStyle/>
          <a:p>
            <a:fld id="{4196E15C-F586-42B3-81C2-41202B61C9E6}"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4A734F6-A6A1-4913-8416-1D529D3736CB}" type="datetimeFigureOut">
              <a:rPr lang="en-US" smtClean="0"/>
              <a:pPr/>
              <a:t>27/05/2020</a:t>
            </a:fld>
            <a:endParaRPr lang="en-US"/>
          </a:p>
        </p:txBody>
      </p:sp>
      <p:sp>
        <p:nvSpPr>
          <p:cNvPr id="9" name="Slide Number Placeholder 8"/>
          <p:cNvSpPr>
            <a:spLocks noGrp="1"/>
          </p:cNvSpPr>
          <p:nvPr>
            <p:ph type="sldNum" sz="quarter" idx="11"/>
          </p:nvPr>
        </p:nvSpPr>
        <p:spPr/>
        <p:txBody>
          <a:bodyPr/>
          <a:lstStyle/>
          <a:p>
            <a:fld id="{4196E15C-F586-42B3-81C2-41202B61C9E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4A734F6-A6A1-4913-8416-1D529D3736CB}" type="datetimeFigureOut">
              <a:rPr lang="en-US" smtClean="0"/>
              <a:pPr/>
              <a:t>27/05/2020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196E15C-F586-42B3-81C2-41202B61C9E6}"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495800"/>
            <a:ext cx="8305800" cy="1143000"/>
          </a:xfrm>
        </p:spPr>
        <p:txBody>
          <a:bodyPr/>
          <a:lstStyle/>
          <a:p>
            <a:r>
              <a:rPr lang="en-US" sz="2800" dirty="0" smtClean="0"/>
              <a:t>BA IV SEMESTER</a:t>
            </a:r>
          </a:p>
          <a:p>
            <a:r>
              <a:rPr lang="en-US" sz="2800" dirty="0" smtClean="0"/>
              <a:t>THE RUSSIAN REVOLUTION</a:t>
            </a:r>
          </a:p>
          <a:p>
            <a:r>
              <a:rPr lang="en-US" sz="2800" dirty="0" smtClean="0"/>
              <a:t>Part-2</a:t>
            </a:r>
            <a:endParaRPr lang="en-US" sz="2800" dirty="0"/>
          </a:p>
        </p:txBody>
      </p:sp>
      <p:sp>
        <p:nvSpPr>
          <p:cNvPr id="2" name="Title 1"/>
          <p:cNvSpPr>
            <a:spLocks noGrp="1"/>
          </p:cNvSpPr>
          <p:nvPr>
            <p:ph type="ctrTitle"/>
          </p:nvPr>
        </p:nvSpPr>
        <p:spPr/>
        <p:txBody>
          <a:bodyPr/>
          <a:lstStyle/>
          <a:p>
            <a:r>
              <a:rPr sz="4000" smtClean="0"/>
              <a:t>Dr.Vishwajeet Singh Parmar</a:t>
            </a:r>
            <a:r>
              <a:rPr smtClean="0"/>
              <a:t/>
            </a:r>
            <a:br>
              <a:rPr smtClean="0"/>
            </a:br>
            <a:r>
              <a:rPr sz="3600" smtClean="0"/>
              <a:t>Ancient Indian History Cultutre &amp; Archaeology</a:t>
            </a:r>
            <a:br>
              <a:rPr sz="3600" smtClean="0"/>
            </a:br>
            <a:r>
              <a:rPr sz="3600" smtClean="0"/>
              <a:t>Vikram University, Ujjain (M.P.)</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After the bloodshed of 1905, </a:t>
            </a:r>
            <a:r>
              <a:rPr lang="en-US" sz="2800" u="sng" dirty="0" smtClean="0">
                <a:latin typeface="Times New Roman" pitchFamily="18" charset="0"/>
                <a:cs typeface="Times New Roman" pitchFamily="18" charset="0"/>
              </a:rPr>
              <a:t>Czar Nicholas II </a:t>
            </a:r>
            <a:r>
              <a:rPr lang="en-US" sz="2800" dirty="0" smtClean="0">
                <a:latin typeface="Times New Roman" pitchFamily="18" charset="0"/>
                <a:cs typeface="Times New Roman" pitchFamily="18" charset="0"/>
              </a:rPr>
              <a:t>promised the formation of a series of representative assemblies, or Dumas, to work toward reform.</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Russia entered into </a:t>
            </a:r>
            <a:r>
              <a:rPr lang="en-US" sz="2800" u="sng" dirty="0" smtClean="0">
                <a:latin typeface="Times New Roman" pitchFamily="18" charset="0"/>
                <a:cs typeface="Times New Roman" pitchFamily="18" charset="0"/>
              </a:rPr>
              <a:t>World War I</a:t>
            </a:r>
            <a:r>
              <a:rPr lang="en-US" sz="2800" dirty="0" smtClean="0">
                <a:latin typeface="Times New Roman" pitchFamily="18" charset="0"/>
                <a:cs typeface="Times New Roman" pitchFamily="18" charset="0"/>
              </a:rPr>
              <a:t> in August 1914 in support of the Serbs and their French and British allies. Their involvement in the war would soon prove disastrous for the Russian Empire.</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smtClean="0"/>
              <a:t>Nicholas II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181600"/>
          </a:xfrm>
        </p:spPr>
        <p:txBody>
          <a:bodyPr>
            <a:normAutofit lnSpcReduction="10000"/>
          </a:bodyPr>
          <a:lstStyle/>
          <a:p>
            <a:r>
              <a:rPr lang="en-US" sz="2800" dirty="0" smtClean="0">
                <a:latin typeface="Times New Roman" pitchFamily="18" charset="0"/>
                <a:cs typeface="Times New Roman" pitchFamily="18" charset="0"/>
              </a:rPr>
              <a:t>Militarily, imperial Russia was no match for industrialized Germany and Russian casualties were greater than those sustained by any nation in any previous war. Food and Fuel shortages plagued Russia as inflation mounted. The economy was hopelessly disrupted by the costly war effort.</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Czar Nicholas left the Russian capital of Petrograd (St. Petersburg) in 1915 to take command of the Russian Army front. (The Russians had renamed the imperial city in 1914, because the name “St. Petersburg” had sounded too German.)</a:t>
            </a:r>
          </a:p>
          <a:p>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534400" cy="5715000"/>
          </a:xfrm>
        </p:spPr>
        <p:txBody>
          <a:bodyPr>
            <a:normAutofit lnSpcReduction="10000"/>
          </a:bodyPr>
          <a:lstStyle/>
          <a:p>
            <a:r>
              <a:rPr lang="en-US" sz="2800" dirty="0" smtClean="0">
                <a:latin typeface="Times New Roman" pitchFamily="18" charset="0"/>
                <a:cs typeface="Times New Roman" pitchFamily="18" charset="0"/>
              </a:rPr>
              <a:t>In her husband’s absence, Czarina Alexandra- an unpopular woman of German ancestry- began firing elected officials. During this time , her controversial advisor, </a:t>
            </a:r>
            <a:r>
              <a:rPr lang="en-US" sz="2800" u="sng" dirty="0" err="1" smtClean="0">
                <a:latin typeface="Times New Roman" pitchFamily="18" charset="0"/>
                <a:cs typeface="Times New Roman" pitchFamily="18" charset="0"/>
              </a:rPr>
              <a:t>Grigori</a:t>
            </a:r>
            <a:r>
              <a:rPr lang="en-US" sz="2800" u="sng" dirty="0" smtClean="0">
                <a:latin typeface="Times New Roman" pitchFamily="18" charset="0"/>
                <a:cs typeface="Times New Roman" pitchFamily="18" charset="0"/>
              </a:rPr>
              <a:t> Rasputin</a:t>
            </a:r>
            <a:r>
              <a:rPr lang="en-US" sz="2800" dirty="0" smtClean="0">
                <a:latin typeface="Times New Roman" pitchFamily="18" charset="0"/>
                <a:cs typeface="Times New Roman" pitchFamily="18" charset="0"/>
              </a:rPr>
              <a:t>, increased his influence over Russian politics and the Royal </a:t>
            </a:r>
            <a:r>
              <a:rPr lang="en-US" sz="2800" u="sng" dirty="0" smtClean="0">
                <a:latin typeface="Times New Roman" pitchFamily="18" charset="0"/>
                <a:cs typeface="Times New Roman" pitchFamily="18" charset="0"/>
              </a:rPr>
              <a:t>Romanov Family.</a:t>
            </a:r>
            <a:endParaRPr lang="en-US" sz="2800" dirty="0" smtClean="0">
              <a:latin typeface="Times New Roman" pitchFamily="18" charset="0"/>
              <a:cs typeface="Times New Roman" pitchFamily="18" charset="0"/>
            </a:endParaRPr>
          </a:p>
          <a:p>
            <a:endParaRPr lang="en-US" sz="2800" u="sng"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Russian  nobles eager to end Rasputin’s influence murdered him on December 30, 1916. By then, most Russians had lost faith in the failed leadership of the Czar. Government corruption was rampant, the Russian economy remained backward and </a:t>
            </a:r>
            <a:r>
              <a:rPr lang="en-US" sz="2800" u="sng" dirty="0" smtClean="0">
                <a:latin typeface="Times New Roman" pitchFamily="18" charset="0"/>
                <a:cs typeface="Times New Roman" pitchFamily="18" charset="0"/>
              </a:rPr>
              <a:t>Nicholas repeatedly dissolved the </a:t>
            </a:r>
            <a:r>
              <a:rPr lang="en-US" sz="2800" u="sng" dirty="0" err="1" smtClean="0">
                <a:latin typeface="Times New Roman" pitchFamily="18" charset="0"/>
                <a:cs typeface="Times New Roman" pitchFamily="18" charset="0"/>
              </a:rPr>
              <a:t>Duma</a:t>
            </a:r>
            <a:r>
              <a:rPr lang="en-US" sz="2800" dirty="0" smtClean="0">
                <a:latin typeface="Times New Roman" pitchFamily="18" charset="0"/>
                <a:cs typeface="Times New Roman" pitchFamily="18" charset="0"/>
              </a:rPr>
              <a:t>,  the toothless Russian parliament established after the 1905 revolution, when it opposed his will.</a:t>
            </a:r>
            <a:r>
              <a:rPr lang="en-US" sz="2800" u="sng"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u="sng"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1219200"/>
          </a:xfrm>
        </p:spPr>
        <p:txBody>
          <a:bodyPr/>
          <a:lstStyle/>
          <a:p>
            <a:r>
              <a:rPr smtClean="0"/>
              <a:t>Rasputin and the Czarina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1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72000"/>
          </a:xfrm>
        </p:spPr>
        <p:txBody>
          <a:bodyPr>
            <a:normAutofit/>
          </a:bodyPr>
          <a:lstStyle/>
          <a:p>
            <a:r>
              <a:rPr lang="en-US" sz="2800" dirty="0" smtClean="0">
                <a:latin typeface="Times New Roman" pitchFamily="18" charset="0"/>
                <a:cs typeface="Times New Roman" pitchFamily="18" charset="0"/>
              </a:rPr>
              <a:t>The </a:t>
            </a:r>
            <a:r>
              <a:rPr lang="en-US" sz="2800" u="sng" dirty="0" smtClean="0">
                <a:latin typeface="Times New Roman" pitchFamily="18" charset="0"/>
                <a:cs typeface="Times New Roman" pitchFamily="18" charset="0"/>
              </a:rPr>
              <a:t>February Revolution </a:t>
            </a:r>
            <a:r>
              <a:rPr lang="en-US" sz="2800" dirty="0" smtClean="0">
                <a:latin typeface="Times New Roman" pitchFamily="18" charset="0"/>
                <a:cs typeface="Times New Roman" pitchFamily="18" charset="0"/>
              </a:rPr>
              <a:t>(known as such because of Russia’s use of the Julian Calendar until February 1918) began on March 8, 1917 (February 23 on the Julian Calendar).</a:t>
            </a:r>
          </a:p>
          <a:p>
            <a:pPr>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Demonstrators clamoring for bread took to the streets of Petrograd. Supported by huge crowds of striking industrial workers, the protesters clashed with police but refused to leave the streets.</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smtClean="0"/>
              <a:t>February Revolution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1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962400"/>
            <a:ext cx="8229600" cy="2895600"/>
          </a:xfrm>
        </p:spPr>
        <p:txBody>
          <a:bodyPr>
            <a:normAutofit/>
          </a:bodyPr>
          <a:lstStyle/>
          <a:p>
            <a:r>
              <a:rPr lang="en-US" sz="2800" dirty="0" smtClean="0">
                <a:latin typeface="Times New Roman" pitchFamily="18" charset="0"/>
                <a:cs typeface="Times New Roman" pitchFamily="18" charset="0"/>
              </a:rPr>
              <a:t>On March 11, the troops of the Petrograd army garrison were called out to quell the uprising. In some encounters, the regiments opened fire, killing demonstrators, but the protesters kept to the streets and the troops began to waver.</a:t>
            </a:r>
            <a:endParaRPr lang="en-US" sz="2800" dirty="0">
              <a:latin typeface="Times New Roman" pitchFamily="18" charset="0"/>
              <a:cs typeface="Times New Roman" pitchFamily="18" charset="0"/>
            </a:endParaRPr>
          </a:p>
        </p:txBody>
      </p:sp>
      <p:pic>
        <p:nvPicPr>
          <p:cNvPr id="4" name="Content Placeholder 3" descr="February revolution.jpg"/>
          <p:cNvPicPr>
            <a:picLocks noChangeAspect="1"/>
          </p:cNvPicPr>
          <p:nvPr/>
        </p:nvPicPr>
        <p:blipFill>
          <a:blip r:embed="rId2"/>
          <a:stretch>
            <a:fillRect/>
          </a:stretch>
        </p:blipFill>
        <p:spPr>
          <a:xfrm>
            <a:off x="1524000" y="381000"/>
            <a:ext cx="5960533" cy="335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229600" cy="4572000"/>
          </a:xfrm>
        </p:spPr>
        <p:txBody>
          <a:bodyPr>
            <a:normAutofit/>
          </a:bodyPr>
          <a:lstStyle/>
          <a:p>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Duma</a:t>
            </a:r>
            <a:r>
              <a:rPr lang="en-US" sz="2800" dirty="0" smtClean="0">
                <a:latin typeface="Times New Roman" pitchFamily="18" charset="0"/>
                <a:cs typeface="Times New Roman" pitchFamily="18" charset="0"/>
              </a:rPr>
              <a:t> formed a provisional government on March 12. A few days later, </a:t>
            </a:r>
            <a:r>
              <a:rPr lang="en-US" sz="2800" u="sng" dirty="0" smtClean="0">
                <a:latin typeface="Times New Roman" pitchFamily="18" charset="0"/>
                <a:cs typeface="Times New Roman" pitchFamily="18" charset="0"/>
              </a:rPr>
              <a:t>Czar Nicholas abdicated</a:t>
            </a:r>
            <a:r>
              <a:rPr lang="en-US" sz="2800" dirty="0" smtClean="0">
                <a:latin typeface="Times New Roman" pitchFamily="18" charset="0"/>
                <a:cs typeface="Times New Roman" pitchFamily="18" charset="0"/>
              </a:rPr>
              <a:t> the throne, ending centuries of Russian Romanov rule.</a:t>
            </a:r>
          </a:p>
          <a:p>
            <a:pPr>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leaders of the provisional government, including young Russian lawyer Alexander Kerensky, established a liberal program of rights such as freedom of speech, equality before the law and the right of unions to organize and strike. They opposed violent social revolution.</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19400"/>
            <a:ext cx="8229600" cy="3657600"/>
          </a:xfrm>
        </p:spPr>
        <p:txBody>
          <a:bodyPr>
            <a:normAutofit/>
          </a:bodyPr>
          <a:lstStyle/>
          <a:p>
            <a:r>
              <a:rPr lang="en-US" sz="2800" dirty="0" smtClean="0">
                <a:latin typeface="Times New Roman" pitchFamily="18" charset="0"/>
                <a:cs typeface="Times New Roman" pitchFamily="18" charset="0"/>
              </a:rPr>
              <a:t>As minister of War, Kerensky continued the Russian War effort, even though Russian involvement in World War I was enormously unpopular. This further exacerbated Russia’s food supply problems. Unrest continued to grow as peasants looted farms and food riots erupted in the cities. </a:t>
            </a:r>
          </a:p>
          <a:p>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To be continued….. </a:t>
            </a:r>
            <a:endParaRPr lang="en-US" sz="2800" dirty="0">
              <a:latin typeface="Times New Roman" pitchFamily="18" charset="0"/>
              <a:cs typeface="Times New Roman" pitchFamily="18" charset="0"/>
            </a:endParaRPr>
          </a:p>
        </p:txBody>
      </p:sp>
      <p:pic>
        <p:nvPicPr>
          <p:cNvPr id="5" name="Picture 4" descr="zeeee.jpeg"/>
          <p:cNvPicPr>
            <a:picLocks noChangeAspect="1"/>
          </p:cNvPicPr>
          <p:nvPr/>
        </p:nvPicPr>
        <p:blipFill>
          <a:blip r:embed="rId2"/>
          <a:stretch>
            <a:fillRect/>
          </a:stretch>
        </p:blipFill>
        <p:spPr>
          <a:xfrm>
            <a:off x="3276600" y="685800"/>
            <a:ext cx="2733675"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333</TotalTime>
  <Words>520</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Dr.Vishwajeet Singh Parmar Ancient Indian History Cultutre &amp; Archaeology Vikram University, Ujjain (M.P.)</vt:lpstr>
      <vt:lpstr>Nicholas II :</vt:lpstr>
      <vt:lpstr>Slide 3</vt:lpstr>
      <vt:lpstr>Rasputin and the Czarina :</vt:lpstr>
      <vt:lpstr>February Revolution :</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Dr.Vishwajeet Singh Parmar Ancient Indian History Cultutre &amp; Archaeology Vikram University, Ujjain (M.P.)</dc:title>
  <dc:creator>hp</dc:creator>
  <cp:lastModifiedBy>hp</cp:lastModifiedBy>
  <cp:revision>15</cp:revision>
  <dcterms:created xsi:type="dcterms:W3CDTF">2020-05-26T03:38:40Z</dcterms:created>
  <dcterms:modified xsi:type="dcterms:W3CDTF">2020-05-27T10:07:48Z</dcterms:modified>
</cp:coreProperties>
</file>