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FE8FF-46F1-40CF-8ED5-47B6DA72910A}" type="datetimeFigureOut">
              <a:rPr lang="en-US" smtClean="0"/>
              <a:pPr/>
              <a:t>18/04/2020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A8560E2-EF3B-4154-8177-331CF93EEB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FE8FF-46F1-40CF-8ED5-47B6DA72910A}" type="datetimeFigureOut">
              <a:rPr lang="en-US" smtClean="0"/>
              <a:pPr/>
              <a:t>18/04/2020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560E2-EF3B-4154-8177-331CF93EEB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FE8FF-46F1-40CF-8ED5-47B6DA72910A}" type="datetimeFigureOut">
              <a:rPr lang="en-US" smtClean="0"/>
              <a:pPr/>
              <a:t>18/04/2020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560E2-EF3B-4154-8177-331CF93EEB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35FE8FF-46F1-40CF-8ED5-47B6DA72910A}" type="datetimeFigureOut">
              <a:rPr lang="en-US" smtClean="0"/>
              <a:pPr/>
              <a:t>18/04/2020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A8560E2-EF3B-4154-8177-331CF93EEB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FE8FF-46F1-40CF-8ED5-47B6DA72910A}" type="datetimeFigureOut">
              <a:rPr lang="en-US" smtClean="0"/>
              <a:pPr/>
              <a:t>18/04/2020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560E2-EF3B-4154-8177-331CF93EEB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FE8FF-46F1-40CF-8ED5-47B6DA72910A}" type="datetimeFigureOut">
              <a:rPr lang="en-US" smtClean="0"/>
              <a:pPr/>
              <a:t>18/04/2020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560E2-EF3B-4154-8177-331CF93EEB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560E2-EF3B-4154-8177-331CF93EEB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FE8FF-46F1-40CF-8ED5-47B6DA72910A}" type="datetimeFigureOut">
              <a:rPr lang="en-US" smtClean="0"/>
              <a:pPr/>
              <a:t>18/04/2020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FE8FF-46F1-40CF-8ED5-47B6DA72910A}" type="datetimeFigureOut">
              <a:rPr lang="en-US" smtClean="0"/>
              <a:pPr/>
              <a:t>18/04/2020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560E2-EF3B-4154-8177-331CF93EEB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FE8FF-46F1-40CF-8ED5-47B6DA72910A}" type="datetimeFigureOut">
              <a:rPr lang="en-US" smtClean="0"/>
              <a:pPr/>
              <a:t>18/04/2020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560E2-EF3B-4154-8177-331CF93EEB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35FE8FF-46F1-40CF-8ED5-47B6DA72910A}" type="datetimeFigureOut">
              <a:rPr lang="en-US" smtClean="0"/>
              <a:pPr/>
              <a:t>18/04/2020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A8560E2-EF3B-4154-8177-331CF93EEB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FE8FF-46F1-40CF-8ED5-47B6DA72910A}" type="datetimeFigureOut">
              <a:rPr lang="en-US" smtClean="0"/>
              <a:pPr/>
              <a:t>18/04/2020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A8560E2-EF3B-4154-8177-331CF93EEB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35FE8FF-46F1-40CF-8ED5-47B6DA72910A}" type="datetimeFigureOut">
              <a:rPr lang="en-US" smtClean="0"/>
              <a:pPr/>
              <a:t>18/04/2020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1A8560E2-EF3B-4154-8177-331CF93EEB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495800"/>
            <a:ext cx="8305800" cy="1981200"/>
          </a:xfrm>
        </p:spPr>
        <p:txBody>
          <a:bodyPr/>
          <a:lstStyle/>
          <a:p>
            <a:r>
              <a:rPr lang="en-US" sz="2800" dirty="0" smtClean="0"/>
              <a:t>B.A. II SEMESTER</a:t>
            </a:r>
          </a:p>
          <a:p>
            <a:r>
              <a:rPr lang="en-US" sz="2800" dirty="0" smtClean="0"/>
              <a:t>ANCIENT WORLD CIVILIZATION</a:t>
            </a:r>
          </a:p>
          <a:p>
            <a:r>
              <a:rPr lang="en-US" sz="2800" dirty="0" smtClean="0"/>
              <a:t>(</a:t>
            </a:r>
            <a:r>
              <a:rPr lang="hi-IN" sz="2800" dirty="0" smtClean="0"/>
              <a:t>विश्व की प्राचीन सभ्यताएं)</a:t>
            </a:r>
          </a:p>
          <a:p>
            <a:r>
              <a:rPr lang="en-US" sz="2800" dirty="0" smtClean="0"/>
              <a:t>PART-1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z="3600" smtClean="0"/>
              <a:t>Dr.Vishwajeet Singh Parmar</a:t>
            </a:r>
            <a:br>
              <a:rPr sz="3600" smtClean="0"/>
            </a:br>
            <a:r>
              <a:rPr sz="3600" smtClean="0"/>
              <a:t>Dept.,of A.I.H.C. &amp; Archaeology</a:t>
            </a:r>
            <a:br>
              <a:rPr sz="3600" smtClean="0"/>
            </a:br>
            <a:r>
              <a:rPr sz="3600" smtClean="0"/>
              <a:t>Vikram University, Ujjain (M.P.)</a:t>
            </a:r>
            <a:br>
              <a:rPr sz="3600" smtClean="0"/>
            </a:br>
            <a:r>
              <a:rPr sz="3600" smtClean="0"/>
              <a:t/>
            </a:r>
            <a:br>
              <a:rPr sz="3600" smtClean="0"/>
            </a:br>
            <a:r>
              <a:rPr sz="3600" smtClean="0"/>
              <a:t>Date: Saturday, April 18, 2020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495800"/>
            <a:ext cx="8229600" cy="4191000"/>
          </a:xfrm>
        </p:spPr>
        <p:txBody>
          <a:bodyPr>
            <a:normAutofit/>
          </a:bodyPr>
          <a:lstStyle/>
          <a:p>
            <a:r>
              <a:rPr lang="hi-IN" sz="2400" dirty="0" smtClean="0"/>
              <a:t>इस सभ्यता के लोग आस्तिक थे और कई सारे देवताओं को मानते थे| देवों की भी श्रेणियां थीं| सबसे बड़े देवता को उससे छोटे देवता पूजते थे| इस श्रेणी में सबसे अंत में आता था मानव| जिसे सबको पूजना होता और सबकी आज्ञा का पालन करना होता था| जीवन और धर्म गहराई से जुड़े थे| 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-228600"/>
            <a:ext cx="8229600" cy="1219200"/>
          </a:xfrm>
        </p:spPr>
        <p:txBody>
          <a:bodyPr/>
          <a:lstStyle/>
          <a:p>
            <a:r>
              <a:rPr lang="hi-IN" dirty="0" smtClean="0"/>
              <a:t>दिव्य पदानुक्रम....</a:t>
            </a:r>
            <a:endParaRPr lang="en-US" dirty="0"/>
          </a:p>
        </p:txBody>
      </p:sp>
      <p:pic>
        <p:nvPicPr>
          <p:cNvPr id="4" name="Picture 3" descr="दिव्य पदानुक्रम.jpg"/>
          <p:cNvPicPr>
            <a:picLocks noChangeAspect="1"/>
          </p:cNvPicPr>
          <p:nvPr/>
        </p:nvPicPr>
        <p:blipFill>
          <a:blip r:embed="rId2"/>
          <a:srcRect l="8229" t="4873" r="8229" b="4873"/>
          <a:stretch>
            <a:fillRect/>
          </a:stretch>
        </p:blipFill>
        <p:spPr>
          <a:xfrm>
            <a:off x="1904999" y="1219200"/>
            <a:ext cx="5257801" cy="31585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038600"/>
            <a:ext cx="8229600" cy="3733800"/>
          </a:xfrm>
        </p:spPr>
        <p:txBody>
          <a:bodyPr>
            <a:normAutofit/>
          </a:bodyPr>
          <a:lstStyle/>
          <a:p>
            <a:r>
              <a:rPr lang="hi-IN" sz="2400" dirty="0" smtClean="0"/>
              <a:t>सिकंदर महान ने </a:t>
            </a:r>
            <a:r>
              <a:rPr lang="en-US" sz="2400" dirty="0" smtClean="0"/>
              <a:t>331 </a:t>
            </a:r>
            <a:r>
              <a:rPr lang="hi-IN" sz="2400" dirty="0" smtClean="0"/>
              <a:t>ईसा पूर्व में मेसोपोटामिया की सभ्यता को नष्ट कर दिया और वहां ग्रीक संस्कृति का प्रचार प्रसार किया| इसी के साथ मेसोपोटामियाई परम्पराएं और जीवन दर्शन खो गया| फिर उसे हज़ार साल बाद फिर से खोद कर निकाला गया और अब इसे लुव्रे म्यूजियम(पेरिस,फ्रांस) में सहेजकर रखा गया है|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-228600"/>
            <a:ext cx="8229600" cy="1219200"/>
          </a:xfrm>
        </p:spPr>
        <p:txBody>
          <a:bodyPr/>
          <a:lstStyle/>
          <a:p>
            <a:r>
              <a:rPr lang="hi-IN" dirty="0" smtClean="0"/>
              <a:t>अंत....</a:t>
            </a:r>
            <a:endParaRPr lang="en-US" dirty="0"/>
          </a:p>
        </p:txBody>
      </p:sp>
      <p:pic>
        <p:nvPicPr>
          <p:cNvPr id="4" name="Picture 3" descr="अंत.jpg"/>
          <p:cNvPicPr>
            <a:picLocks noChangeAspect="1"/>
          </p:cNvPicPr>
          <p:nvPr/>
        </p:nvPicPr>
        <p:blipFill>
          <a:blip r:embed="rId2"/>
          <a:srcRect b="4873"/>
          <a:stretch>
            <a:fillRect/>
          </a:stretch>
        </p:blipFill>
        <p:spPr>
          <a:xfrm>
            <a:off x="1905000" y="914400"/>
            <a:ext cx="5334000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981200"/>
            <a:ext cx="8229600" cy="4572000"/>
          </a:xfrm>
        </p:spPr>
        <p:txBody>
          <a:bodyPr>
            <a:normAutofit/>
          </a:bodyPr>
          <a:lstStyle/>
          <a:p>
            <a:r>
              <a:rPr lang="hi-IN" sz="2400" dirty="0" smtClean="0"/>
              <a:t>मेसोपोटामिया मूल रूप से दो शब्दों से मिलकर बना है-</a:t>
            </a:r>
          </a:p>
          <a:p>
            <a:pPr>
              <a:buNone/>
            </a:pPr>
            <a:r>
              <a:rPr lang="hi-IN" sz="2400" dirty="0" smtClean="0"/>
              <a:t> मेसो+पोटामिया| मेसो का अर्थ मध्य(बीच) और पोटामिया का अर्थ नदी है, अर्थात दो नदियों के बीच का क्षेत्र| </a:t>
            </a:r>
          </a:p>
          <a:p>
            <a:pPr>
              <a:buFontTx/>
              <a:buChar char="-"/>
            </a:pPr>
            <a:r>
              <a:rPr lang="hi-IN" sz="2400" dirty="0" smtClean="0"/>
              <a:t>पश्चिमी एशिया में फ़ारस की खाड़ी के उत्तर में स्थित वर्तमान इराक को प्राचीन समय में मेसोपोटामिया कहा जाता था| </a:t>
            </a:r>
          </a:p>
          <a:p>
            <a:pPr>
              <a:buFontTx/>
              <a:buChar char="-"/>
            </a:pPr>
            <a:r>
              <a:rPr lang="hi-IN" sz="2400" dirty="0" smtClean="0"/>
              <a:t>मेसोपोटामिया की सभ्यता दजला(टिगरिस) और फ़रात(यूफ्रेट्स), दो नदियों के मध्य क्षेत्र में जन्मी और विकसित हुई| दो नदियों की उपस्थिति ने भूमि को उपजाऊ बना दिया जिससे सभ्यता का विकास हो सके| इन नदियों के मुहाने पर सुमेरिया, बीच में बेबीलोनिया तथा उत्तर में असीरिया सभ्यता का विकास हुआ|</a:t>
            </a:r>
          </a:p>
          <a:p>
            <a:pPr>
              <a:buNone/>
            </a:pPr>
            <a:endParaRPr lang="hi-IN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hi-IN" dirty="0" smtClean="0"/>
              <a:t>मेसोपोटामिया की सभ्यता</a:t>
            </a:r>
            <a:r>
              <a:rPr smtClean="0"/>
              <a:t> :</a:t>
            </a:r>
            <a:r>
              <a:rPr lang="hi-IN" dirty="0" smtClean="0"/>
              <a:t/>
            </a:r>
            <a:br>
              <a:rPr lang="hi-IN" dirty="0" smtClean="0"/>
            </a:br>
            <a:r>
              <a:rPr lang="hi-IN" dirty="0" smtClean="0"/>
              <a:t>(</a:t>
            </a:r>
            <a:r>
              <a:rPr smtClean="0"/>
              <a:t>Civilization of Mesopotamia)</a:t>
            </a:r>
            <a:endParaRPr lang="en-US" dirty="0"/>
          </a:p>
        </p:txBody>
      </p:sp>
      <p:pic>
        <p:nvPicPr>
          <p:cNvPr id="4" name="Picture 3" descr="meso 4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5600" y="457200"/>
            <a:ext cx="1905000" cy="12668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124200"/>
            <a:ext cx="8305800" cy="4572000"/>
          </a:xfrm>
        </p:spPr>
        <p:txBody>
          <a:bodyPr>
            <a:normAutofit/>
          </a:bodyPr>
          <a:lstStyle/>
          <a:p>
            <a:r>
              <a:rPr lang="hi-IN" sz="2400" dirty="0" smtClean="0"/>
              <a:t>इन सभ्यताओं के विषय में यह कहावत प्रचलित है- सुमेरिया ने सभ्यता को जन्म दिया, बेबीलोनिया ने उसे उत्पत्ति के चरम शिखर तक पहुंचाया और असीरिया ने उसे आत्मसात किया| दूसरे शब्दों में सुमेरियन, बेबीलोनियन और असीरियन, इन तीनों सभ्यताओं के सम्मिलन से जो सभ्यता विकसित हुई उसे मेसोपोटामिया की सभ्यता कहा गया| </a:t>
            </a:r>
          </a:p>
          <a:p>
            <a:endParaRPr lang="hi-IN" dirty="0" smtClean="0"/>
          </a:p>
          <a:p>
            <a:pPr>
              <a:buNone/>
            </a:pPr>
            <a:endParaRPr lang="hi-IN" dirty="0" smtClean="0"/>
          </a:p>
        </p:txBody>
      </p:sp>
      <p:pic>
        <p:nvPicPr>
          <p:cNvPr id="6" name="Picture 5" descr="Mesopotamia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1066800"/>
            <a:ext cx="2857500" cy="16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648200"/>
            <a:ext cx="8229600" cy="3200400"/>
          </a:xfrm>
        </p:spPr>
        <p:txBody>
          <a:bodyPr>
            <a:normAutofit/>
          </a:bodyPr>
          <a:lstStyle/>
          <a:p>
            <a:r>
              <a:rPr lang="hi-IN" sz="2400" dirty="0" smtClean="0"/>
              <a:t>दो नदियों दजला और फरात के बीच की धरती पर इंसानी सभ्यता के पहले शहर बसे| ईसा पूर्व चौथी सदी से करीब </a:t>
            </a:r>
            <a:r>
              <a:rPr lang="en-US" sz="2400" dirty="0" smtClean="0"/>
              <a:t>3,000 </a:t>
            </a:r>
            <a:r>
              <a:rPr lang="hi-IN" sz="2400" dirty="0" smtClean="0"/>
              <a:t>सालों तक मेसोपोटामिया की सभ्यता के सबूत मिलते हैं| ईसा पूर्व पहली सदी आते-आते वहां बेबीलोन और निनवे जैसे कई शहर बस चुके थे| 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/>
              <a:t>कितनी पुरानी....</a:t>
            </a:r>
            <a:endParaRPr lang="en-US" dirty="0"/>
          </a:p>
        </p:txBody>
      </p:sp>
      <p:pic>
        <p:nvPicPr>
          <p:cNvPr id="4" name="Picture 3" descr="मेसो ५.jpg"/>
          <p:cNvPicPr>
            <a:picLocks noChangeAspect="1"/>
          </p:cNvPicPr>
          <p:nvPr/>
        </p:nvPicPr>
        <p:blipFill>
          <a:blip r:embed="rId2"/>
          <a:srcRect b="2437"/>
          <a:stretch>
            <a:fillRect/>
          </a:stretch>
        </p:blipFill>
        <p:spPr>
          <a:xfrm>
            <a:off x="1371600" y="1600200"/>
            <a:ext cx="6667500" cy="28250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4267200"/>
            <a:ext cx="8229600" cy="3200400"/>
          </a:xfrm>
        </p:spPr>
        <p:txBody>
          <a:bodyPr>
            <a:normAutofit/>
          </a:bodyPr>
          <a:lstStyle/>
          <a:p>
            <a:r>
              <a:rPr lang="hi-IN" sz="2400" dirty="0" smtClean="0"/>
              <a:t>आज जहाँ इराक और सीरिया जैसे देश स्थित हैं, उसी धरती पर कभी मेसोपोटामिया सभ्यता हुआ करती थी|  वह प्राचीन सभ्यता उत्तरी असीरिया और दक्षिणी बेबीलोनिया में विभाजित थी| फिर इसे निचले स्तर पर भी कई प्रांतों में बांटा गया था| ईसा पूर्व तीसरी सदी से इन छोटे इलाकों को मिलाकर एक साम्राज्य के रूप में साथ लाया गया|  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219200"/>
          </a:xfrm>
        </p:spPr>
        <p:txBody>
          <a:bodyPr/>
          <a:lstStyle/>
          <a:p>
            <a:r>
              <a:rPr lang="hi-IN" dirty="0" smtClean="0"/>
              <a:t>पहला साम्राज्य....</a:t>
            </a:r>
            <a:endParaRPr lang="en-US" dirty="0"/>
          </a:p>
        </p:txBody>
      </p:sp>
      <p:pic>
        <p:nvPicPr>
          <p:cNvPr id="4" name="Picture 3" descr="पहला साम्राज्य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219200"/>
            <a:ext cx="6477000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191000"/>
            <a:ext cx="8229600" cy="3733800"/>
          </a:xfrm>
        </p:spPr>
        <p:txBody>
          <a:bodyPr>
            <a:normAutofit/>
          </a:bodyPr>
          <a:lstStyle/>
          <a:p>
            <a:r>
              <a:rPr lang="hi-IN" sz="2400" dirty="0" smtClean="0"/>
              <a:t>खूबसूरत तारों और फूलों जैसी ये डिजाईन असल में इंसान को मिली आज तक की सबसे पुरानी लिखाई है| यह सबसे पुरानी लिखाई कुनिफोर्म मेसोपोटामिया की सभ्यता के शुरुआत के वक़्त यानि ईसा पूर्व चौथी सदी के आस पास की मानी गयी है| यह पहले अक्षर थे और इसके बाद आने वाले </a:t>
            </a:r>
            <a:r>
              <a:rPr lang="en-US" sz="2400" dirty="0" smtClean="0"/>
              <a:t>3,000 </a:t>
            </a:r>
            <a:r>
              <a:rPr lang="hi-IN" sz="2400" dirty="0" smtClean="0"/>
              <a:t>सालों में इन्हीं अक्षरों से दर्जनों नयी भाषाओं ने आकार लिया| 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-228600"/>
            <a:ext cx="8229600" cy="1219200"/>
          </a:xfrm>
        </p:spPr>
        <p:txBody>
          <a:bodyPr/>
          <a:lstStyle/>
          <a:p>
            <a:r>
              <a:rPr lang="hi-IN" dirty="0" smtClean="0"/>
              <a:t>पहली लिखाई....</a:t>
            </a:r>
            <a:endParaRPr lang="en-US" dirty="0"/>
          </a:p>
        </p:txBody>
      </p:sp>
      <p:pic>
        <p:nvPicPr>
          <p:cNvPr id="4" name="Picture 3" descr="पहली लिखाई.jpg"/>
          <p:cNvPicPr>
            <a:picLocks noChangeAspect="1"/>
          </p:cNvPicPr>
          <p:nvPr/>
        </p:nvPicPr>
        <p:blipFill>
          <a:blip r:embed="rId2"/>
          <a:srcRect b="4873"/>
          <a:stretch>
            <a:fillRect/>
          </a:stretch>
        </p:blipFill>
        <p:spPr>
          <a:xfrm>
            <a:off x="1828800" y="1066800"/>
            <a:ext cx="5486400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114800"/>
            <a:ext cx="8229600" cy="3429000"/>
          </a:xfrm>
        </p:spPr>
        <p:txBody>
          <a:bodyPr/>
          <a:lstStyle/>
          <a:p>
            <a:r>
              <a:rPr lang="hi-IN" sz="2400" dirty="0" smtClean="0"/>
              <a:t>इस सभ्यता में सबकुछ पहला पहला ही था| मेसोपोटामिया के पहले राजा तुकूल्टी-निरूर्ता प्रथम का नाम इस कुर्सी पर खुदा हुआ है| राजा की ज़िम्मेदारियों में सुरक्षा और शहर की योजनायें बनाने से लेकर देश में न्याय व्यवस्था बरकरार रखना भी था| पहले लिखित कानून भी यहीं मिले हैं| बर्लिन के सरकारी संग्रहालय में प्रदर्शिनी में रखी गयी ऐसी ही एक शिला|  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-228600"/>
            <a:ext cx="8229600" cy="1219200"/>
          </a:xfrm>
        </p:spPr>
        <p:txBody>
          <a:bodyPr/>
          <a:lstStyle/>
          <a:p>
            <a:r>
              <a:rPr lang="hi-IN" dirty="0" smtClean="0"/>
              <a:t>पहला राजा....</a:t>
            </a:r>
            <a:endParaRPr lang="en-US" dirty="0"/>
          </a:p>
        </p:txBody>
      </p:sp>
      <p:pic>
        <p:nvPicPr>
          <p:cNvPr id="4" name="Picture 3" descr="पहला राजा.jpg"/>
          <p:cNvPicPr>
            <a:picLocks noChangeAspect="1"/>
          </p:cNvPicPr>
          <p:nvPr/>
        </p:nvPicPr>
        <p:blipFill>
          <a:blip r:embed="rId2"/>
          <a:srcRect t="4873" b="4873"/>
          <a:stretch>
            <a:fillRect/>
          </a:stretch>
        </p:blipFill>
        <p:spPr>
          <a:xfrm>
            <a:off x="1676400" y="914400"/>
            <a:ext cx="5791200" cy="30948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267200"/>
            <a:ext cx="8229600" cy="3810000"/>
          </a:xfrm>
        </p:spPr>
        <p:txBody>
          <a:bodyPr>
            <a:normAutofit/>
          </a:bodyPr>
          <a:lstStyle/>
          <a:p>
            <a:r>
              <a:rPr lang="hi-IN" sz="2400" dirty="0" smtClean="0"/>
              <a:t>संग्रहकर्ता से शिकारी और फिर किसान और पशुपालक बनने तक का सफ़र ऐतिहासिक है| इस सभ्यता में इंसान के खेती करने और पशुओं को पालने के पहले साक्ष्य मिलते हैं| उस समय सिंचाई के लिए व्यवस्था भी विकसित की गयी और पशुओं के दूध से कई तरह के उत्पाद भी बनने शुरू हुए| 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hi-IN" dirty="0" smtClean="0"/>
              <a:t>कृषि करने वाले पहले लोग....</a:t>
            </a:r>
            <a:endParaRPr lang="en-US" dirty="0"/>
          </a:p>
        </p:txBody>
      </p:sp>
      <p:pic>
        <p:nvPicPr>
          <p:cNvPr id="4" name="Picture 3" descr="कृषि करने वाले.jpg"/>
          <p:cNvPicPr>
            <a:picLocks noChangeAspect="1"/>
          </p:cNvPicPr>
          <p:nvPr/>
        </p:nvPicPr>
        <p:blipFill>
          <a:blip r:embed="rId2"/>
          <a:srcRect l="1371" t="4873" r="1371" b="7310"/>
          <a:stretch>
            <a:fillRect/>
          </a:stretch>
        </p:blipFill>
        <p:spPr>
          <a:xfrm>
            <a:off x="1752600" y="1295400"/>
            <a:ext cx="5562600" cy="27622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419600"/>
            <a:ext cx="8229600" cy="3429000"/>
          </a:xfrm>
        </p:spPr>
        <p:txBody>
          <a:bodyPr/>
          <a:lstStyle/>
          <a:p>
            <a:r>
              <a:rPr lang="hi-IN" sz="2400" dirty="0" smtClean="0"/>
              <a:t>...मेसोपोटामिया में ही बना| चक्के का आविष्कार करने के अलावा इस सभ्यता के लोगों ने अपने हाथों से कई नई चीज़ें बनायीं| इसके अलावा उन्होंने आग से भी कई तरह के प्रयोग किये| इसी कड़ी में आगे चल कर सिरेमिक, धातु और शीशे का निर्माण हुआ</a:t>
            </a:r>
            <a:r>
              <a:rPr lang="hi-IN" dirty="0" smtClean="0"/>
              <a:t>|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219200"/>
          </a:xfrm>
        </p:spPr>
        <p:txBody>
          <a:bodyPr/>
          <a:lstStyle/>
          <a:p>
            <a:r>
              <a:rPr lang="hi-IN" dirty="0" smtClean="0"/>
              <a:t>पहला चक्का....</a:t>
            </a:r>
            <a:endParaRPr lang="en-US" dirty="0"/>
          </a:p>
        </p:txBody>
      </p:sp>
      <p:pic>
        <p:nvPicPr>
          <p:cNvPr id="4" name="Picture 3" descr="पहला चक्का.jpg"/>
          <p:cNvPicPr>
            <a:picLocks noChangeAspect="1"/>
          </p:cNvPicPr>
          <p:nvPr/>
        </p:nvPicPr>
        <p:blipFill>
          <a:blip r:embed="rId2"/>
          <a:srcRect l="5486" t="4873" r="5486" b="4873"/>
          <a:stretch>
            <a:fillRect/>
          </a:stretch>
        </p:blipFill>
        <p:spPr>
          <a:xfrm>
            <a:off x="1752600" y="1295400"/>
            <a:ext cx="5562600" cy="304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161</TotalTime>
  <Words>688</Words>
  <Application>Microsoft Office PowerPoint</Application>
  <PresentationFormat>On-screen Show (4:3)</PresentationFormat>
  <Paragraphs>27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Paper</vt:lpstr>
      <vt:lpstr>Dr.Vishwajeet Singh Parmar Dept.,of A.I.H.C. &amp; Archaeology Vikram University, Ujjain (M.P.)  Date: Saturday, April 18, 2020</vt:lpstr>
      <vt:lpstr>मेसोपोटामिया की सभ्यता : (Civilization of Mesopotamia)</vt:lpstr>
      <vt:lpstr>Slide 3</vt:lpstr>
      <vt:lpstr>कितनी पुरानी....</vt:lpstr>
      <vt:lpstr>पहला साम्राज्य....</vt:lpstr>
      <vt:lpstr>पहली लिखाई....</vt:lpstr>
      <vt:lpstr>पहला राजा....</vt:lpstr>
      <vt:lpstr>कृषि करने वाले पहले लोग....</vt:lpstr>
      <vt:lpstr>पहला चक्का....</vt:lpstr>
      <vt:lpstr>दिव्य पदानुक्रम....</vt:lpstr>
      <vt:lpstr>अंत....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22</cp:revision>
  <dcterms:created xsi:type="dcterms:W3CDTF">2020-04-18T11:52:02Z</dcterms:created>
  <dcterms:modified xsi:type="dcterms:W3CDTF">2020-04-18T14:57:52Z</dcterms:modified>
</cp:coreProperties>
</file>