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E0439BC-7DA2-46F1-BC0E-7E66F2D18A80}" type="datetimeFigureOut">
              <a:rPr lang="en-US" smtClean="0"/>
              <a:pPr/>
              <a:t>29/04/2020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2B27DA2-9715-4673-AA49-BC18128D7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39BC-7DA2-46F1-BC0E-7E66F2D18A80}" type="datetimeFigureOut">
              <a:rPr lang="en-US" smtClean="0"/>
              <a:pPr/>
              <a:t>29/04/2020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7DA2-9715-4673-AA49-BC18128D7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39BC-7DA2-46F1-BC0E-7E66F2D18A80}" type="datetimeFigureOut">
              <a:rPr lang="en-US" smtClean="0"/>
              <a:pPr/>
              <a:t>29/04/2020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7DA2-9715-4673-AA49-BC18128D7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39BC-7DA2-46F1-BC0E-7E66F2D18A80}" type="datetimeFigureOut">
              <a:rPr lang="en-US" smtClean="0"/>
              <a:pPr/>
              <a:t>29/04/2020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7DA2-9715-4673-AA49-BC18128D7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39BC-7DA2-46F1-BC0E-7E66F2D18A80}" type="datetimeFigureOut">
              <a:rPr lang="en-US" smtClean="0"/>
              <a:pPr/>
              <a:t>29/04/2020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7DA2-9715-4673-AA49-BC18128D7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39BC-7DA2-46F1-BC0E-7E66F2D18A80}" type="datetimeFigureOut">
              <a:rPr lang="en-US" smtClean="0"/>
              <a:pPr/>
              <a:t>29/04/2020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7DA2-9715-4673-AA49-BC18128D7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0439BC-7DA2-46F1-BC0E-7E66F2D18A80}" type="datetimeFigureOut">
              <a:rPr lang="en-US" smtClean="0"/>
              <a:pPr/>
              <a:t>29/04/2020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B27DA2-9715-4673-AA49-BC18128D7D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E0439BC-7DA2-46F1-BC0E-7E66F2D18A80}" type="datetimeFigureOut">
              <a:rPr lang="en-US" smtClean="0"/>
              <a:pPr/>
              <a:t>29/04/2020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2B27DA2-9715-4673-AA49-BC18128D7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39BC-7DA2-46F1-BC0E-7E66F2D18A80}" type="datetimeFigureOut">
              <a:rPr lang="en-US" smtClean="0"/>
              <a:pPr/>
              <a:t>29/04/2020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7DA2-9715-4673-AA49-BC18128D7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39BC-7DA2-46F1-BC0E-7E66F2D18A80}" type="datetimeFigureOut">
              <a:rPr lang="en-US" smtClean="0"/>
              <a:pPr/>
              <a:t>29/04/2020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7DA2-9715-4673-AA49-BC18128D7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39BC-7DA2-46F1-BC0E-7E66F2D18A80}" type="datetimeFigureOut">
              <a:rPr lang="en-US" smtClean="0"/>
              <a:pPr/>
              <a:t>29/04/2020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7DA2-9715-4673-AA49-BC18128D7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E0439BC-7DA2-46F1-BC0E-7E66F2D18A80}" type="datetimeFigureOut">
              <a:rPr lang="en-US" smtClean="0"/>
              <a:pPr/>
              <a:t>29/04/2020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2B27DA2-9715-4673-AA49-BC18128D7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/>
              <a:t>Dr.Vishwajeet</a:t>
            </a:r>
            <a:r>
              <a:rPr lang="en-US" sz="4000" dirty="0" smtClean="0"/>
              <a:t> Singh </a:t>
            </a:r>
            <a:r>
              <a:rPr lang="en-US" sz="4000" dirty="0" err="1" smtClean="0"/>
              <a:t>Parmar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Ancient Indian History Culture &amp; Archaeology</a:t>
            </a:r>
            <a:br>
              <a:rPr lang="en-US" sz="3600" dirty="0" smtClean="0"/>
            </a:br>
            <a:r>
              <a:rPr lang="en-US" sz="3600" dirty="0" err="1" smtClean="0"/>
              <a:t>Vikram</a:t>
            </a:r>
            <a:r>
              <a:rPr lang="en-US" sz="3600" dirty="0" smtClean="0"/>
              <a:t> University, Ujjain (M.P.)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724400"/>
            <a:ext cx="4953000" cy="1752600"/>
          </a:xfrm>
        </p:spPr>
        <p:txBody>
          <a:bodyPr/>
          <a:lstStyle/>
          <a:p>
            <a:r>
              <a:rPr lang="en-US" dirty="0" smtClean="0"/>
              <a:t>BA II SEMESTER</a:t>
            </a:r>
          </a:p>
          <a:p>
            <a:r>
              <a:rPr lang="en-US" dirty="0" smtClean="0"/>
              <a:t>Ancient Civilization of Rome</a:t>
            </a:r>
          </a:p>
          <a:p>
            <a:r>
              <a:rPr lang="en-US" dirty="0" smtClean="0"/>
              <a:t>(</a:t>
            </a:r>
            <a:r>
              <a:rPr lang="hi-IN" dirty="0" smtClean="0"/>
              <a:t>प्राचीन रोम की सभ्यता)</a:t>
            </a:r>
            <a:endParaRPr lang="en-US" dirty="0"/>
          </a:p>
        </p:txBody>
      </p:sp>
      <p:pic>
        <p:nvPicPr>
          <p:cNvPr id="4" name="Picture 3" descr="रोम इतिहास.jpeg"/>
          <p:cNvPicPr>
            <a:picLocks noChangeAspect="1"/>
          </p:cNvPicPr>
          <p:nvPr/>
        </p:nvPicPr>
        <p:blipFill>
          <a:blip r:embed="rId2"/>
          <a:srcRect t="5749"/>
          <a:stretch>
            <a:fillRect/>
          </a:stretch>
        </p:blipFill>
        <p:spPr>
          <a:xfrm>
            <a:off x="5334000" y="4744567"/>
            <a:ext cx="3048000" cy="15800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hi-IN" dirty="0" smtClean="0"/>
              <a:t>रोमन साम्राज्य का पतन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i-IN" dirty="0" smtClean="0"/>
              <a:t>लगभग ५०० वर्षों तक रोमन साम्राज्य कायम रहा| १८० ई. के उपरांत इसका पतन आरम्भ हो चुका था| चौथी शताब्दी में रोम के गृहयुद्ध में सफलता प्राप्त कर कान्सटेन्टाइन रोम की गद्दी पर बैठा| उसका शासन काल ३२३ ई. से ३३३ ई. तक था| कान्सटेन्टाइन ने पूर्वी साम्राज्य के शासन के लिए कान्सटेन्टिनोपुल (कुस्तुंतुनिया) नाम का शहर बसाया और रोम के स्थान पर कुस्तुंतुनिया को रोमन साम्राज्य की राजधानी बनाया गया| कान्सटेन्टाइन ने ईसाई धर्म स्वीकार कर लिया| उसने ईसाईयों को धार्मिक स्वतंत्रता प्रदान की और उन पर लगे हुए प्रतिबंधों को हटा दिया| विश्व के महान सम्राटों में उसे शामिल किया गया था|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hi-IN" dirty="0" smtClean="0"/>
              <a:t>थियोगेसियस कान्सटेन्टाइन की मृत्यु के पश्चात् रोम पर शासन करने लगा| उसने समस्त रोमन साम्राज्य को पूर्वी और पश्चिमी, दो भागों में विभक्त कर दिया| उसने पूर्वी भाग का शासक अपने पुत्र आकेंडियस को बनाया और इसकी राजधानी कान्सटेन्टिनोपुल बनाई गयी| पश्चिमी भाग का शासक अपने दूसरे पुत्र होनास्थिस को बनाया और इसकी राजधानी रोम ही रखी गयी| साम्राज्य के इस विभाजन से रोम की शक्ति को गहरा आघात पहुंचा| रोम का वैभव दिन-पर-दिन कम होने लगा|</a:t>
            </a:r>
          </a:p>
          <a:p>
            <a:endParaRPr lang="hi-IN" dirty="0" smtClean="0"/>
          </a:p>
          <a:p>
            <a:r>
              <a:rPr lang="hi-IN" dirty="0" smtClean="0"/>
              <a:t>विदेशियों ने रोम पर आक्रमण करना शुरू कर दिया था| पांचवीं शताब्दी में एशिया की हूण जाति ने साम्राज्य का बल क्षीण कर दिया| अंत में ४७६ ई. में जर्मनी की जंगली जातियों के आक्रमण ने पश्चिमी साम्राज्य को समाप्त कर दिया|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066800"/>
          </a:xfrm>
        </p:spPr>
        <p:txBody>
          <a:bodyPr/>
          <a:lstStyle/>
          <a:p>
            <a:r>
              <a:rPr lang="hi-IN" dirty="0" smtClean="0"/>
              <a:t>प्राचीन रोम की सभ्यता: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i-IN" dirty="0" smtClean="0"/>
              <a:t>रोम का महत्त्व:</a:t>
            </a:r>
          </a:p>
          <a:p>
            <a:pPr>
              <a:buNone/>
            </a:pPr>
            <a:r>
              <a:rPr lang="hi-IN" dirty="0" smtClean="0"/>
              <a:t> रोम का इतिहास इटली देश का नहीं, रोम नगर के उत्थान और पतन का इतिहास है| रोम पहले एक नगर-राज्य मात्र था, फिर मध्य इटली के लैटिन प्रदेश में विस्तृत राज्य बना, इसके बाद संपूर्ण इटली में विस्तृत राज्य और तदन्तर एक विश्व-साम्राज्य| इसके बाद यह धीरे-धीरे सिकुड़ा| लेकिन इस बीच में रोम नगर सदैव राजनीतिक और सांस्कृतिक केंद्र बना रहा| दूसरे, रोम ने यूनान के ह्रास काल में यूनानी संस्कृति के अधिकांश तत्वों को जीवित रखा| एक दृष्टि से उसे यूनान और मध्यकालीन यूरोप के बीच की कड़ी कहा जा सकता है|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001000" cy="4495800"/>
          </a:xfrm>
        </p:spPr>
        <p:txBody>
          <a:bodyPr>
            <a:normAutofit fontScale="92500"/>
          </a:bodyPr>
          <a:lstStyle/>
          <a:p>
            <a:r>
              <a:rPr lang="hi-IN" dirty="0" smtClean="0"/>
              <a:t>लेकिन रोम ने केवल यूनानी सभ्यता को अपनाया ही नहीं, उसके पूरक का कार्य भी किया| यूनानियों ने विश्व-साम्राज्य की कल्पना की, रोम ने उसे चरितार्थ किया| इसके अतिरिक्त उसे कानून तथा शासन-व्यवस्था जैसे विषयों में विशेष प्रगति की जिनकी यूनानियों ने उपेक्षा कर दी थी| इसके अतिरिक्त रोम ने यूरोप को ईसाई-धर्म के रूप में एक महान देन दी| यद्यपि प्रारंभिक रोमन सम्राटों ने इस धर्म का दमन किया था, परंतु रोम-साम्राज्य न होने पर और परवर्ती सम्राटों के संरक्षण के अभाव में यह धर्म इतनी सफलता प्राप्त कर पाता, यह संदेहप्रद है|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066800"/>
          </a:xfrm>
        </p:spPr>
        <p:txBody>
          <a:bodyPr/>
          <a:lstStyle/>
          <a:p>
            <a:r>
              <a:rPr lang="hi-IN" dirty="0" smtClean="0"/>
              <a:t>इतिहास जानने के साधन: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i-IN" dirty="0" smtClean="0"/>
              <a:t>अन्य देशों की तुलना में रोम के प्राचीन इतिहास पर प्रकाश देने वाले साक्ष्य को प्रचुर कहा जा सकता है| एक, प्राचीन काल के अनेक लेखकों द्वारा लिखित रोम के इतिहास-ग्रन्थ, पूर्णतः अथवा अंशतः उपलब्ध हैं| इनमें हेलिकार्नेसस के डायोनाइसियस (७०-८ ई.पू.) का ‘रोमन एंटीक्विटीज’ तथा टाइटस लीवियस (५९—१७ ई.पू.) का ग्रन्थ सर्वाधिक महत्त्वपूर्ण है| इसके अतिरिक्त पेटरक्युलस, प्लूटार्क, जूलियस फ्लोरस, डियोडोरस साइक्युलस तथा एप्पियन के ग्रन्थ भी पर्याप्त सहायता देते हैं| दूसरे, वे मूल राजनीतिक-पत्र जिनकी सहायता से इन प्राचीन लेखकों ने अपने ग्रन्थ लिखे, न्यूनाधिक मात्रा में अब भी उपलब्ध हैं |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696200" cy="2590800"/>
          </a:xfrm>
        </p:spPr>
        <p:txBody>
          <a:bodyPr>
            <a:normAutofit fontScale="92500" lnSpcReduction="10000"/>
          </a:bodyPr>
          <a:lstStyle/>
          <a:p>
            <a:r>
              <a:rPr lang="hi-IN" dirty="0" smtClean="0"/>
              <a:t>कम से कम परवर्ती गणतंत्र और साम्राज्य-युग के तत्कालीन मूल पत्र और मसविदे तो पर्याप्त संख्या में मिलते हैं| इनके अतिरिक्त रोम की साहित्यिक और कलात्मक अवशिष्ट सामग्री भी प्रचुर मात्रा में मिलती है| इन सबकी सहायता से रोमन इतिहास और सभ्यता का पर्याप्त विस्तृत और विश्वसनीय विवरण दिया जा सकता है| </a:t>
            </a:r>
            <a:endParaRPr lang="en-US" dirty="0"/>
          </a:p>
        </p:txBody>
      </p:sp>
      <p:pic>
        <p:nvPicPr>
          <p:cNvPr id="4" name="Picture 3" descr="रोम २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4267200"/>
            <a:ext cx="3200400" cy="1971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hi-IN" dirty="0" smtClean="0"/>
              <a:t>धर्म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5562600" cy="5029200"/>
          </a:xfrm>
        </p:spPr>
        <p:txBody>
          <a:bodyPr>
            <a:normAutofit fontScale="92500" lnSpcReduction="20000"/>
          </a:bodyPr>
          <a:lstStyle/>
          <a:p>
            <a:r>
              <a:rPr lang="hi-IN" dirty="0" smtClean="0"/>
              <a:t>रोम निवासियों का धर्म यूनानी धर्म से सादृश्य रखता था| उनके मुख्य देवता थे आकाश देव जुपिटर, उद्योग-धंधों की देवी मिनर्वा, प्रेम की देवी वीनस और समुद्रों का देवता नेप्च्यून| ये क्रमशः जियस, एथेना, एफ्रोडाइट तथा पोसिडोन के रोमन संस्करण लगते हैं| यूनानियों के समान रोमवासी भी इस जीवन के कर्मों के पारलौकिक जीवन में मिलने वाले फल में विश्वास नहीं करते थे| उनका धर्म भी पूर्णतः लौकिक और व्यावहारिक था तथा देवताओं और उनके उपासकों का सम्बन्ध लेन-देन पर आश्रित माना जाता था|    </a:t>
            </a:r>
            <a:endParaRPr lang="en-US" dirty="0"/>
          </a:p>
        </p:txBody>
      </p:sp>
      <p:pic>
        <p:nvPicPr>
          <p:cNvPr id="4" name="Picture 3" descr="रोम धर्म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1905000"/>
            <a:ext cx="200025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hi-IN" dirty="0" smtClean="0"/>
              <a:t>उनके धर्म का सदाचार से भी कोई सम्बन्ध नहीं था| वे देवताओं से अच्छे बनने की नहीं, भौतिक सुख देने की प्रार्थना करते थे| उनकी अच्छे आदमी की परिभाषा बहुत कुछ होमर-काल के यूनानियों की परिभाषा से मिलती-जुलती थी| साक्ष्य, शौर्य, आत्म-विश्वास, देश-प्रेम, परिवार-प्रेम, राजभक्ति और देवताओं के प्रति आदर की भावना सबसे बड़े गुण माने जाते थे| परंतु उनका धर्म कुछ बातों में यूनानी धर्म से भिन्न भी था| एक, उनका धर्म यूनानी धर्म की तुलना में राज्य से अधिक सम्बद्ध था| इसका उद्देश्य मनुष्य को गौरवान्वित करना नहीं, राज्य की सुरक्षा और समृद्धि था| दूसरे, रोम के देवताओं का मानवीकरण बहुत आगे नहीं बड़ गया था| उनकी कल्पना दैवी-शक्तियों के रूप में अधिक की गईं थीं, मनुष्यों के रूप में कम| उन्हें कहीं भी मनुष्य के समान परस्पर झगड़ते हुए अथवा मनुष्यों में मिलते-जुलते हुए नहीं दिखाया गया है|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325112"/>
          </a:xfrm>
        </p:spPr>
        <p:txBody>
          <a:bodyPr>
            <a:normAutofit fontScale="92500" lnSpcReduction="10000"/>
          </a:bodyPr>
          <a:lstStyle/>
          <a:p>
            <a:r>
              <a:rPr lang="hi-IN" dirty="0" smtClean="0"/>
              <a:t>तीसरे, रोमन धर्म में पुजारी वर्ग को अधिक महत्त्वपूर्ण स्थान प्राप्त था| रोमन पुजारी जिन्हें ‘पोंटिफ़’ कहा जाता था, एक विशिष्ट वर्ग के रूप में संगठित थे और राज्य का अंग माने जाते थे| यद्यपि वे उपासकों और देवताओं के बीच मध्यस्थ नहीं मानने जाते थे तथापि उन्हें अनुष्ठान-समारोहों की व्यवस्था और परंपरागत कानूनों की व्याख्या करने का अधिकार प्राप्त था| रोम में उनको प्रशिक्षित करने वाली एक सभा थी जो ‘कालिज ऑफ़ पोंटिफ़स’ कही जाती है| यह धर्म-नियमों की व्याख्या करती थी| एक अन्य सभा ‘कालिज ऑफ़ ओगर्स’ थी| इसके सदस्य शकुनों की मीमांसा करते थे|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hi-IN" dirty="0" smtClean="0"/>
              <a:t>सांस्कृतिक प्रगति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495800"/>
          </a:xfrm>
        </p:spPr>
        <p:txBody>
          <a:bodyPr>
            <a:normAutofit fontScale="92500" lnSpcReduction="10000"/>
          </a:bodyPr>
          <a:lstStyle/>
          <a:p>
            <a:r>
              <a:rPr lang="hi-IN" dirty="0" smtClean="0"/>
              <a:t>चौथी शताब्दी ई.पू. के मध्य तक रोमनों की संस्कृति विशेष समुन्नत नहीं थी| यद्यपि वे लेखन कला से छठीं शताब्दी ई.पू. में ही परिचित हो गए थे, लेकिन इसका प्रयोग मुख्यतः कानूनों और संधि-पत्रों को लेखबद्ध किया जाने तक सीमित रहा| रोम के अधिकांश नागरिक अशिक्षित थे और जो लिखना-पढ़ना जानते भी थे वे साहित्य से अपरिचित थे| अधिकांश रोमनों की जीविका के साधन युद्ध और कृषिकर्म थे| नगरों में कुछ उद्योग-धंधे पनपने लगे थे, पर विकास नहीं हो पाया था| उनकी पिछड़ी आर्थिक अवस्था का अनुमान इसी तथ्य से हो सकता है कि २६९ ई.पू. तक उनकी अपनी कोई मुद्रा-प्रणाली नहीं थी|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रोमन साम्राज्य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609600"/>
            <a:ext cx="2505075" cy="1819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188</TotalTime>
  <Words>1140</Words>
  <Application>Microsoft Office PowerPoint</Application>
  <PresentationFormat>On-screen Show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Dr.Vishwajeet Singh Parmar Ancient Indian History Culture &amp; Archaeology Vikram University, Ujjain (M.P.)</vt:lpstr>
      <vt:lpstr>प्राचीन रोम की सभ्यता:</vt:lpstr>
      <vt:lpstr>Slide 3</vt:lpstr>
      <vt:lpstr>इतिहास जानने के साधन:</vt:lpstr>
      <vt:lpstr>Slide 5</vt:lpstr>
      <vt:lpstr>धर्म :</vt:lpstr>
      <vt:lpstr>Slide 7</vt:lpstr>
      <vt:lpstr>Slide 8</vt:lpstr>
      <vt:lpstr>सांस्कृतिक प्रगति :</vt:lpstr>
      <vt:lpstr>रोमन साम्राज्य का पतन :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30</cp:revision>
  <dcterms:created xsi:type="dcterms:W3CDTF">2020-04-26T15:54:18Z</dcterms:created>
  <dcterms:modified xsi:type="dcterms:W3CDTF">2020-04-29T06:22:57Z</dcterms:modified>
</cp:coreProperties>
</file>