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sldIdLst>
    <p:sldId id="284" r:id="rId2"/>
    <p:sldId id="256" r:id="rId3"/>
    <p:sldId id="259" r:id="rId4"/>
    <p:sldId id="260" r:id="rId5"/>
    <p:sldId id="261" r:id="rId6"/>
    <p:sldId id="285" r:id="rId7"/>
    <p:sldId id="263" r:id="rId8"/>
    <p:sldId id="264" r:id="rId9"/>
    <p:sldId id="265" r:id="rId10"/>
    <p:sldId id="266" r:id="rId11"/>
    <p:sldId id="267" r:id="rId12"/>
    <p:sldId id="268" r:id="rId13"/>
    <p:sldId id="269" r:id="rId14"/>
    <p:sldId id="270" r:id="rId15"/>
    <p:sldId id="273" r:id="rId16"/>
    <p:sldId id="271" r:id="rId17"/>
    <p:sldId id="272" r:id="rId18"/>
    <p:sldId id="274" r:id="rId19"/>
    <p:sldId id="275" r:id="rId20"/>
    <p:sldId id="276" r:id="rId21"/>
    <p:sldId id="277" r:id="rId22"/>
    <p:sldId id="278" r:id="rId23"/>
    <p:sldId id="279" r:id="rId24"/>
    <p:sldId id="280" r:id="rId25"/>
    <p:sldId id="281" r:id="rId26"/>
    <p:sldId id="282" r:id="rId27"/>
    <p:sldId id="286" r:id="rId28"/>
    <p:sldId id="287" r:id="rId29"/>
    <p:sldId id="28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54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72730-D859-485B-B957-187E3A5D328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3030B44-32DF-45F8-8CE6-7D17EAB0D1A3}">
      <dgm:prSet/>
      <dgm:spPr/>
      <dgm:t>
        <a:bodyPr/>
        <a:lstStyle/>
        <a:p>
          <a:r>
            <a:rPr lang="en-US"/>
            <a:t>Passive documentation is a service which is done in the presence of the user.</a:t>
          </a:r>
        </a:p>
      </dgm:t>
    </dgm:pt>
    <dgm:pt modelId="{49179690-6738-4D6A-B889-169D17F6BC48}" type="parTrans" cxnId="{D4B5CCF4-83CC-44EB-A831-0735A9F976F4}">
      <dgm:prSet/>
      <dgm:spPr/>
      <dgm:t>
        <a:bodyPr/>
        <a:lstStyle/>
        <a:p>
          <a:endParaRPr lang="en-US"/>
        </a:p>
      </dgm:t>
    </dgm:pt>
    <dgm:pt modelId="{24B1444F-76BD-410E-8DA8-7D985B857CA8}" type="sibTrans" cxnId="{D4B5CCF4-83CC-44EB-A831-0735A9F976F4}">
      <dgm:prSet/>
      <dgm:spPr/>
      <dgm:t>
        <a:bodyPr/>
        <a:lstStyle/>
        <a:p>
          <a:endParaRPr lang="en-US"/>
        </a:p>
      </dgm:t>
    </dgm:pt>
    <dgm:pt modelId="{D3196288-5621-4B76-95FB-65BE3DE6DC8B}">
      <dgm:prSet/>
      <dgm:spPr/>
      <dgm:t>
        <a:bodyPr/>
        <a:lstStyle/>
        <a:p>
          <a:r>
            <a:rPr lang="en-US"/>
            <a:t>Passive  documentation contains:</a:t>
          </a:r>
        </a:p>
      </dgm:t>
    </dgm:pt>
    <dgm:pt modelId="{B24F48C0-82EB-4946-89DE-D0CEA6C3FE6B}" type="parTrans" cxnId="{A9F66C94-B226-456B-B2FA-10A11DB53AFE}">
      <dgm:prSet/>
      <dgm:spPr/>
      <dgm:t>
        <a:bodyPr/>
        <a:lstStyle/>
        <a:p>
          <a:endParaRPr lang="en-US"/>
        </a:p>
      </dgm:t>
    </dgm:pt>
    <dgm:pt modelId="{7FD6FDA9-87B9-4192-962C-FF24E5B3BB5C}" type="sibTrans" cxnId="{A9F66C94-B226-456B-B2FA-10A11DB53AFE}">
      <dgm:prSet/>
      <dgm:spPr/>
      <dgm:t>
        <a:bodyPr/>
        <a:lstStyle/>
        <a:p>
          <a:endParaRPr lang="en-US"/>
        </a:p>
      </dgm:t>
    </dgm:pt>
    <dgm:pt modelId="{69D959D7-ABD3-44D2-86B8-F2EE1A77BE1F}">
      <dgm:prSet/>
      <dgm:spPr/>
      <dgm:t>
        <a:bodyPr/>
        <a:lstStyle/>
        <a:p>
          <a:r>
            <a:rPr lang="en-US"/>
            <a:t>i. Literature search and preparation of reading list.</a:t>
          </a:r>
        </a:p>
      </dgm:t>
    </dgm:pt>
    <dgm:pt modelId="{ADF49B74-9E06-4B28-8344-83964A6FD125}" type="parTrans" cxnId="{A6BA3286-0B14-4BD8-A837-134E9BAD47F1}">
      <dgm:prSet/>
      <dgm:spPr/>
      <dgm:t>
        <a:bodyPr/>
        <a:lstStyle/>
        <a:p>
          <a:endParaRPr lang="en-US"/>
        </a:p>
      </dgm:t>
    </dgm:pt>
    <dgm:pt modelId="{31D6DC53-76E3-4546-861F-99655B18271C}" type="sibTrans" cxnId="{A6BA3286-0B14-4BD8-A837-134E9BAD47F1}">
      <dgm:prSet/>
      <dgm:spPr/>
      <dgm:t>
        <a:bodyPr/>
        <a:lstStyle/>
        <a:p>
          <a:endParaRPr lang="en-US"/>
        </a:p>
      </dgm:t>
    </dgm:pt>
    <dgm:pt modelId="{B78C81D0-0937-4F44-BD71-EA9B070D5C0C}">
      <dgm:prSet/>
      <dgm:spPr/>
      <dgm:t>
        <a:bodyPr/>
        <a:lstStyle/>
        <a:p>
          <a:r>
            <a:rPr lang="en-US"/>
            <a:t>ii. Location of documents.</a:t>
          </a:r>
        </a:p>
      </dgm:t>
    </dgm:pt>
    <dgm:pt modelId="{69B4A143-4355-4701-ADAB-C4A5BC353E56}" type="parTrans" cxnId="{4353392A-8F4A-4333-A321-810B6F354B27}">
      <dgm:prSet/>
      <dgm:spPr/>
      <dgm:t>
        <a:bodyPr/>
        <a:lstStyle/>
        <a:p>
          <a:endParaRPr lang="en-US"/>
        </a:p>
      </dgm:t>
    </dgm:pt>
    <dgm:pt modelId="{00858A2C-BE5A-4858-8025-80F9F99A44EB}" type="sibTrans" cxnId="{4353392A-8F4A-4333-A321-810B6F354B27}">
      <dgm:prSet/>
      <dgm:spPr/>
      <dgm:t>
        <a:bodyPr/>
        <a:lstStyle/>
        <a:p>
          <a:endParaRPr lang="en-US"/>
        </a:p>
      </dgm:t>
    </dgm:pt>
    <dgm:pt modelId="{0BAAE52B-A8DB-439F-9026-55CFA92EA5C0}">
      <dgm:prSet/>
      <dgm:spPr/>
      <dgm:t>
        <a:bodyPr/>
        <a:lstStyle/>
        <a:p>
          <a:r>
            <a:rPr lang="en-US"/>
            <a:t>iii. Document procurement.</a:t>
          </a:r>
        </a:p>
      </dgm:t>
    </dgm:pt>
    <dgm:pt modelId="{4A847D43-3C02-432D-9F80-D4275C3F1A1C}" type="parTrans" cxnId="{1238BD94-7DBA-470C-94BE-2A8EB4159670}">
      <dgm:prSet/>
      <dgm:spPr/>
      <dgm:t>
        <a:bodyPr/>
        <a:lstStyle/>
        <a:p>
          <a:endParaRPr lang="en-US"/>
        </a:p>
      </dgm:t>
    </dgm:pt>
    <dgm:pt modelId="{61E58F96-521F-4AB4-9AF9-B5AE386CB4B9}" type="sibTrans" cxnId="{1238BD94-7DBA-470C-94BE-2A8EB4159670}">
      <dgm:prSet/>
      <dgm:spPr/>
      <dgm:t>
        <a:bodyPr/>
        <a:lstStyle/>
        <a:p>
          <a:endParaRPr lang="en-US"/>
        </a:p>
      </dgm:t>
    </dgm:pt>
    <dgm:pt modelId="{852E2EF8-A5EE-40BE-92D3-E793784C739F}">
      <dgm:prSet/>
      <dgm:spPr/>
      <dgm:t>
        <a:bodyPr/>
        <a:lstStyle/>
        <a:p>
          <a:r>
            <a:rPr lang="en-US"/>
            <a:t>iv. Location of translation.</a:t>
          </a:r>
        </a:p>
      </dgm:t>
    </dgm:pt>
    <dgm:pt modelId="{57D61657-5A54-46CC-B269-5D9905424316}" type="parTrans" cxnId="{77B0086A-4CC3-498E-B11E-8CBB2B13A367}">
      <dgm:prSet/>
      <dgm:spPr/>
      <dgm:t>
        <a:bodyPr/>
        <a:lstStyle/>
        <a:p>
          <a:endParaRPr lang="en-US"/>
        </a:p>
      </dgm:t>
    </dgm:pt>
    <dgm:pt modelId="{1918C8F8-B866-4768-8196-A73174951FE4}" type="sibTrans" cxnId="{77B0086A-4CC3-498E-B11E-8CBB2B13A367}">
      <dgm:prSet/>
      <dgm:spPr/>
      <dgm:t>
        <a:bodyPr/>
        <a:lstStyle/>
        <a:p>
          <a:endParaRPr lang="en-US"/>
        </a:p>
      </dgm:t>
    </dgm:pt>
    <dgm:pt modelId="{30F5A3EE-E4BD-4305-A732-7D52B3E769CA}">
      <dgm:prSet/>
      <dgm:spPr/>
      <dgm:t>
        <a:bodyPr/>
        <a:lstStyle/>
        <a:p>
          <a:r>
            <a:rPr lang="en-US"/>
            <a:t>v. Preparation of copies of documents.</a:t>
          </a:r>
        </a:p>
      </dgm:t>
    </dgm:pt>
    <dgm:pt modelId="{EC355E09-2D50-4C99-9C45-AD1C09200481}" type="parTrans" cxnId="{EFC9D66E-788C-49D4-9C4C-9BBDE27E6D93}">
      <dgm:prSet/>
      <dgm:spPr/>
      <dgm:t>
        <a:bodyPr/>
        <a:lstStyle/>
        <a:p>
          <a:endParaRPr lang="en-US"/>
        </a:p>
      </dgm:t>
    </dgm:pt>
    <dgm:pt modelId="{C92C732D-9871-4CE1-9008-0E52662A833E}" type="sibTrans" cxnId="{EFC9D66E-788C-49D4-9C4C-9BBDE27E6D93}">
      <dgm:prSet/>
      <dgm:spPr/>
      <dgm:t>
        <a:bodyPr/>
        <a:lstStyle/>
        <a:p>
          <a:endParaRPr lang="en-US"/>
        </a:p>
      </dgm:t>
    </dgm:pt>
    <dgm:pt modelId="{2882DDBB-8F45-498D-B99E-FEA1BE3DE2B2}" type="pres">
      <dgm:prSet presAssocID="{72C72730-D859-485B-B957-187E3A5D3281}" presName="vert0" presStyleCnt="0">
        <dgm:presLayoutVars>
          <dgm:dir/>
          <dgm:animOne val="branch"/>
          <dgm:animLvl val="lvl"/>
        </dgm:presLayoutVars>
      </dgm:prSet>
      <dgm:spPr/>
    </dgm:pt>
    <dgm:pt modelId="{40DAA05E-F6E0-4918-AB4B-E16072CD6FE8}" type="pres">
      <dgm:prSet presAssocID="{23030B44-32DF-45F8-8CE6-7D17EAB0D1A3}" presName="thickLine" presStyleLbl="alignNode1" presStyleIdx="0" presStyleCnt="7"/>
      <dgm:spPr/>
    </dgm:pt>
    <dgm:pt modelId="{880FBFDE-62D8-4C34-9A89-488CF11529A3}" type="pres">
      <dgm:prSet presAssocID="{23030B44-32DF-45F8-8CE6-7D17EAB0D1A3}" presName="horz1" presStyleCnt="0"/>
      <dgm:spPr/>
    </dgm:pt>
    <dgm:pt modelId="{62B4D165-8F3D-4C35-B3D0-1317BC300C3D}" type="pres">
      <dgm:prSet presAssocID="{23030B44-32DF-45F8-8CE6-7D17EAB0D1A3}" presName="tx1" presStyleLbl="revTx" presStyleIdx="0" presStyleCnt="7"/>
      <dgm:spPr/>
    </dgm:pt>
    <dgm:pt modelId="{C5D6D066-A53E-4336-8EBE-6E981783522A}" type="pres">
      <dgm:prSet presAssocID="{23030B44-32DF-45F8-8CE6-7D17EAB0D1A3}" presName="vert1" presStyleCnt="0"/>
      <dgm:spPr/>
    </dgm:pt>
    <dgm:pt modelId="{EF91729D-A7DC-4C0E-A6FE-A2BEFEADD971}" type="pres">
      <dgm:prSet presAssocID="{D3196288-5621-4B76-95FB-65BE3DE6DC8B}" presName="thickLine" presStyleLbl="alignNode1" presStyleIdx="1" presStyleCnt="7"/>
      <dgm:spPr/>
    </dgm:pt>
    <dgm:pt modelId="{AACEB4C6-BF08-461D-A3D8-9700F925D176}" type="pres">
      <dgm:prSet presAssocID="{D3196288-5621-4B76-95FB-65BE3DE6DC8B}" presName="horz1" presStyleCnt="0"/>
      <dgm:spPr/>
    </dgm:pt>
    <dgm:pt modelId="{DBFA76A9-22A6-4F84-A50D-D0BC6B4A270A}" type="pres">
      <dgm:prSet presAssocID="{D3196288-5621-4B76-95FB-65BE3DE6DC8B}" presName="tx1" presStyleLbl="revTx" presStyleIdx="1" presStyleCnt="7"/>
      <dgm:spPr/>
    </dgm:pt>
    <dgm:pt modelId="{D086B94F-CED0-4CBD-AB3B-EC416D92EC93}" type="pres">
      <dgm:prSet presAssocID="{D3196288-5621-4B76-95FB-65BE3DE6DC8B}" presName="vert1" presStyleCnt="0"/>
      <dgm:spPr/>
    </dgm:pt>
    <dgm:pt modelId="{62BC8072-01BC-4C2B-B678-1AD3E97B8FAD}" type="pres">
      <dgm:prSet presAssocID="{69D959D7-ABD3-44D2-86B8-F2EE1A77BE1F}" presName="thickLine" presStyleLbl="alignNode1" presStyleIdx="2" presStyleCnt="7"/>
      <dgm:spPr/>
    </dgm:pt>
    <dgm:pt modelId="{7D8D684E-3BE3-45AB-8107-3BF2E1C0AE93}" type="pres">
      <dgm:prSet presAssocID="{69D959D7-ABD3-44D2-86B8-F2EE1A77BE1F}" presName="horz1" presStyleCnt="0"/>
      <dgm:spPr/>
    </dgm:pt>
    <dgm:pt modelId="{5A9393E9-2734-4BB5-A2AB-58AFE2EA032C}" type="pres">
      <dgm:prSet presAssocID="{69D959D7-ABD3-44D2-86B8-F2EE1A77BE1F}" presName="tx1" presStyleLbl="revTx" presStyleIdx="2" presStyleCnt="7"/>
      <dgm:spPr/>
    </dgm:pt>
    <dgm:pt modelId="{A529E053-7977-4D6E-A78F-8171CBFC38D3}" type="pres">
      <dgm:prSet presAssocID="{69D959D7-ABD3-44D2-86B8-F2EE1A77BE1F}" presName="vert1" presStyleCnt="0"/>
      <dgm:spPr/>
    </dgm:pt>
    <dgm:pt modelId="{7523E5D1-038A-4E73-A5EB-ADA10AF53E7F}" type="pres">
      <dgm:prSet presAssocID="{B78C81D0-0937-4F44-BD71-EA9B070D5C0C}" presName="thickLine" presStyleLbl="alignNode1" presStyleIdx="3" presStyleCnt="7"/>
      <dgm:spPr/>
    </dgm:pt>
    <dgm:pt modelId="{6D90054E-22FD-4DA8-829F-60235C3C3422}" type="pres">
      <dgm:prSet presAssocID="{B78C81D0-0937-4F44-BD71-EA9B070D5C0C}" presName="horz1" presStyleCnt="0"/>
      <dgm:spPr/>
    </dgm:pt>
    <dgm:pt modelId="{CFCD8E3A-C8B7-4848-AE7F-715B4D2B2412}" type="pres">
      <dgm:prSet presAssocID="{B78C81D0-0937-4F44-BD71-EA9B070D5C0C}" presName="tx1" presStyleLbl="revTx" presStyleIdx="3" presStyleCnt="7"/>
      <dgm:spPr/>
    </dgm:pt>
    <dgm:pt modelId="{B37BCE11-F26C-4BEB-B94E-17B7C93097CE}" type="pres">
      <dgm:prSet presAssocID="{B78C81D0-0937-4F44-BD71-EA9B070D5C0C}" presName="vert1" presStyleCnt="0"/>
      <dgm:spPr/>
    </dgm:pt>
    <dgm:pt modelId="{A050A547-034A-418E-8EE7-54DE8CE1F255}" type="pres">
      <dgm:prSet presAssocID="{0BAAE52B-A8DB-439F-9026-55CFA92EA5C0}" presName="thickLine" presStyleLbl="alignNode1" presStyleIdx="4" presStyleCnt="7"/>
      <dgm:spPr/>
    </dgm:pt>
    <dgm:pt modelId="{54F86681-143B-4904-8D7F-EE24BF629B8E}" type="pres">
      <dgm:prSet presAssocID="{0BAAE52B-A8DB-439F-9026-55CFA92EA5C0}" presName="horz1" presStyleCnt="0"/>
      <dgm:spPr/>
    </dgm:pt>
    <dgm:pt modelId="{32DEB562-181E-4887-AEAC-EB4DE0E14FE0}" type="pres">
      <dgm:prSet presAssocID="{0BAAE52B-A8DB-439F-9026-55CFA92EA5C0}" presName="tx1" presStyleLbl="revTx" presStyleIdx="4" presStyleCnt="7"/>
      <dgm:spPr/>
    </dgm:pt>
    <dgm:pt modelId="{F5D10844-3602-41BF-B60C-522AB64C079A}" type="pres">
      <dgm:prSet presAssocID="{0BAAE52B-A8DB-439F-9026-55CFA92EA5C0}" presName="vert1" presStyleCnt="0"/>
      <dgm:spPr/>
    </dgm:pt>
    <dgm:pt modelId="{BC7887CC-02AA-4386-91C4-0E47E0455E01}" type="pres">
      <dgm:prSet presAssocID="{852E2EF8-A5EE-40BE-92D3-E793784C739F}" presName="thickLine" presStyleLbl="alignNode1" presStyleIdx="5" presStyleCnt="7"/>
      <dgm:spPr/>
    </dgm:pt>
    <dgm:pt modelId="{19D2BD20-CEF2-42A3-8742-EF378DECABFA}" type="pres">
      <dgm:prSet presAssocID="{852E2EF8-A5EE-40BE-92D3-E793784C739F}" presName="horz1" presStyleCnt="0"/>
      <dgm:spPr/>
    </dgm:pt>
    <dgm:pt modelId="{202F8E6A-FDBD-47B9-AE20-8C32EF752FCD}" type="pres">
      <dgm:prSet presAssocID="{852E2EF8-A5EE-40BE-92D3-E793784C739F}" presName="tx1" presStyleLbl="revTx" presStyleIdx="5" presStyleCnt="7"/>
      <dgm:spPr/>
    </dgm:pt>
    <dgm:pt modelId="{C229F9C4-F7E9-4783-963E-C31050A25A56}" type="pres">
      <dgm:prSet presAssocID="{852E2EF8-A5EE-40BE-92D3-E793784C739F}" presName="vert1" presStyleCnt="0"/>
      <dgm:spPr/>
    </dgm:pt>
    <dgm:pt modelId="{93DF2EE7-D43C-46FE-938F-04A5AE32E7F1}" type="pres">
      <dgm:prSet presAssocID="{30F5A3EE-E4BD-4305-A732-7D52B3E769CA}" presName="thickLine" presStyleLbl="alignNode1" presStyleIdx="6" presStyleCnt="7"/>
      <dgm:spPr/>
    </dgm:pt>
    <dgm:pt modelId="{7FC35752-62C9-46A0-9BB8-DD4682751856}" type="pres">
      <dgm:prSet presAssocID="{30F5A3EE-E4BD-4305-A732-7D52B3E769CA}" presName="horz1" presStyleCnt="0"/>
      <dgm:spPr/>
    </dgm:pt>
    <dgm:pt modelId="{E2562BE7-9A13-4254-8641-915D2EB3756D}" type="pres">
      <dgm:prSet presAssocID="{30F5A3EE-E4BD-4305-A732-7D52B3E769CA}" presName="tx1" presStyleLbl="revTx" presStyleIdx="6" presStyleCnt="7"/>
      <dgm:spPr/>
    </dgm:pt>
    <dgm:pt modelId="{D4DE4A41-6BFA-4118-9589-39910A3CBD91}" type="pres">
      <dgm:prSet presAssocID="{30F5A3EE-E4BD-4305-A732-7D52B3E769CA}" presName="vert1" presStyleCnt="0"/>
      <dgm:spPr/>
    </dgm:pt>
  </dgm:ptLst>
  <dgm:cxnLst>
    <dgm:cxn modelId="{3A7F6C1E-7B8D-423E-BFE8-CA0C8DA8E847}" type="presOf" srcId="{B78C81D0-0937-4F44-BD71-EA9B070D5C0C}" destId="{CFCD8E3A-C8B7-4848-AE7F-715B4D2B2412}" srcOrd="0" destOrd="0" presId="urn:microsoft.com/office/officeart/2008/layout/LinedList"/>
    <dgm:cxn modelId="{4353392A-8F4A-4333-A321-810B6F354B27}" srcId="{72C72730-D859-485B-B957-187E3A5D3281}" destId="{B78C81D0-0937-4F44-BD71-EA9B070D5C0C}" srcOrd="3" destOrd="0" parTransId="{69B4A143-4355-4701-ADAB-C4A5BC353E56}" sibTransId="{00858A2C-BE5A-4858-8025-80F9F99A44EB}"/>
    <dgm:cxn modelId="{C84C7B3C-81BF-4C8F-A7BC-9A44C7916857}" type="presOf" srcId="{0BAAE52B-A8DB-439F-9026-55CFA92EA5C0}" destId="{32DEB562-181E-4887-AEAC-EB4DE0E14FE0}" srcOrd="0" destOrd="0" presId="urn:microsoft.com/office/officeart/2008/layout/LinedList"/>
    <dgm:cxn modelId="{F362E95E-BD98-460F-A200-4AF313696BA7}" type="presOf" srcId="{69D959D7-ABD3-44D2-86B8-F2EE1A77BE1F}" destId="{5A9393E9-2734-4BB5-A2AB-58AFE2EA032C}" srcOrd="0" destOrd="0" presId="urn:microsoft.com/office/officeart/2008/layout/LinedList"/>
    <dgm:cxn modelId="{E9A59864-206B-46A5-8155-F9E179B0E854}" type="presOf" srcId="{D3196288-5621-4B76-95FB-65BE3DE6DC8B}" destId="{DBFA76A9-22A6-4F84-A50D-D0BC6B4A270A}" srcOrd="0" destOrd="0" presId="urn:microsoft.com/office/officeart/2008/layout/LinedList"/>
    <dgm:cxn modelId="{77B0086A-4CC3-498E-B11E-8CBB2B13A367}" srcId="{72C72730-D859-485B-B957-187E3A5D3281}" destId="{852E2EF8-A5EE-40BE-92D3-E793784C739F}" srcOrd="5" destOrd="0" parTransId="{57D61657-5A54-46CC-B269-5D9905424316}" sibTransId="{1918C8F8-B866-4768-8196-A73174951FE4}"/>
    <dgm:cxn modelId="{EFC9D66E-788C-49D4-9C4C-9BBDE27E6D93}" srcId="{72C72730-D859-485B-B957-187E3A5D3281}" destId="{30F5A3EE-E4BD-4305-A732-7D52B3E769CA}" srcOrd="6" destOrd="0" parTransId="{EC355E09-2D50-4C99-9C45-AD1C09200481}" sibTransId="{C92C732D-9871-4CE1-9008-0E52662A833E}"/>
    <dgm:cxn modelId="{766C157D-CE12-4398-8183-AB3C8B950687}" type="presOf" srcId="{852E2EF8-A5EE-40BE-92D3-E793784C739F}" destId="{202F8E6A-FDBD-47B9-AE20-8C32EF752FCD}" srcOrd="0" destOrd="0" presId="urn:microsoft.com/office/officeart/2008/layout/LinedList"/>
    <dgm:cxn modelId="{BE00D17F-E449-4CAF-B22C-DF18E006A131}" type="presOf" srcId="{23030B44-32DF-45F8-8CE6-7D17EAB0D1A3}" destId="{62B4D165-8F3D-4C35-B3D0-1317BC300C3D}" srcOrd="0" destOrd="0" presId="urn:microsoft.com/office/officeart/2008/layout/LinedList"/>
    <dgm:cxn modelId="{A6BA3286-0B14-4BD8-A837-134E9BAD47F1}" srcId="{72C72730-D859-485B-B957-187E3A5D3281}" destId="{69D959D7-ABD3-44D2-86B8-F2EE1A77BE1F}" srcOrd="2" destOrd="0" parTransId="{ADF49B74-9E06-4B28-8344-83964A6FD125}" sibTransId="{31D6DC53-76E3-4546-861F-99655B18271C}"/>
    <dgm:cxn modelId="{A9F66C94-B226-456B-B2FA-10A11DB53AFE}" srcId="{72C72730-D859-485B-B957-187E3A5D3281}" destId="{D3196288-5621-4B76-95FB-65BE3DE6DC8B}" srcOrd="1" destOrd="0" parTransId="{B24F48C0-82EB-4946-89DE-D0CEA6C3FE6B}" sibTransId="{7FD6FDA9-87B9-4192-962C-FF24E5B3BB5C}"/>
    <dgm:cxn modelId="{1238BD94-7DBA-470C-94BE-2A8EB4159670}" srcId="{72C72730-D859-485B-B957-187E3A5D3281}" destId="{0BAAE52B-A8DB-439F-9026-55CFA92EA5C0}" srcOrd="4" destOrd="0" parTransId="{4A847D43-3C02-432D-9F80-D4275C3F1A1C}" sibTransId="{61E58F96-521F-4AB4-9AF9-B5AE386CB4B9}"/>
    <dgm:cxn modelId="{C6A070D1-C3B4-4E11-B289-32210526B66F}" type="presOf" srcId="{30F5A3EE-E4BD-4305-A732-7D52B3E769CA}" destId="{E2562BE7-9A13-4254-8641-915D2EB3756D}" srcOrd="0" destOrd="0" presId="urn:microsoft.com/office/officeart/2008/layout/LinedList"/>
    <dgm:cxn modelId="{D4B5CCF4-83CC-44EB-A831-0735A9F976F4}" srcId="{72C72730-D859-485B-B957-187E3A5D3281}" destId="{23030B44-32DF-45F8-8CE6-7D17EAB0D1A3}" srcOrd="0" destOrd="0" parTransId="{49179690-6738-4D6A-B889-169D17F6BC48}" sibTransId="{24B1444F-76BD-410E-8DA8-7D985B857CA8}"/>
    <dgm:cxn modelId="{C9ABE3F4-6B8B-4B3E-86F7-D3E5D29A6AF4}" type="presOf" srcId="{72C72730-D859-485B-B957-187E3A5D3281}" destId="{2882DDBB-8F45-498D-B99E-FEA1BE3DE2B2}" srcOrd="0" destOrd="0" presId="urn:microsoft.com/office/officeart/2008/layout/LinedList"/>
    <dgm:cxn modelId="{F7833917-4C03-4225-8202-95A7DCE73A2F}" type="presParOf" srcId="{2882DDBB-8F45-498D-B99E-FEA1BE3DE2B2}" destId="{40DAA05E-F6E0-4918-AB4B-E16072CD6FE8}" srcOrd="0" destOrd="0" presId="urn:microsoft.com/office/officeart/2008/layout/LinedList"/>
    <dgm:cxn modelId="{1E281286-922E-4DD0-9E43-DF443A2CAAE3}" type="presParOf" srcId="{2882DDBB-8F45-498D-B99E-FEA1BE3DE2B2}" destId="{880FBFDE-62D8-4C34-9A89-488CF11529A3}" srcOrd="1" destOrd="0" presId="urn:microsoft.com/office/officeart/2008/layout/LinedList"/>
    <dgm:cxn modelId="{47B7CD68-DC3E-41DF-A0C8-E39110A4DAA5}" type="presParOf" srcId="{880FBFDE-62D8-4C34-9A89-488CF11529A3}" destId="{62B4D165-8F3D-4C35-B3D0-1317BC300C3D}" srcOrd="0" destOrd="0" presId="urn:microsoft.com/office/officeart/2008/layout/LinedList"/>
    <dgm:cxn modelId="{96E9FC35-FA89-40D9-9530-7BC8AFA8B132}" type="presParOf" srcId="{880FBFDE-62D8-4C34-9A89-488CF11529A3}" destId="{C5D6D066-A53E-4336-8EBE-6E981783522A}" srcOrd="1" destOrd="0" presId="urn:microsoft.com/office/officeart/2008/layout/LinedList"/>
    <dgm:cxn modelId="{CC5EE7FB-7D7A-42C9-B42A-E27B1315E27C}" type="presParOf" srcId="{2882DDBB-8F45-498D-B99E-FEA1BE3DE2B2}" destId="{EF91729D-A7DC-4C0E-A6FE-A2BEFEADD971}" srcOrd="2" destOrd="0" presId="urn:microsoft.com/office/officeart/2008/layout/LinedList"/>
    <dgm:cxn modelId="{0699D730-2DFA-4012-B63A-354150ED238D}" type="presParOf" srcId="{2882DDBB-8F45-498D-B99E-FEA1BE3DE2B2}" destId="{AACEB4C6-BF08-461D-A3D8-9700F925D176}" srcOrd="3" destOrd="0" presId="urn:microsoft.com/office/officeart/2008/layout/LinedList"/>
    <dgm:cxn modelId="{B038B5BA-5304-497A-A7BB-2884A22D38DC}" type="presParOf" srcId="{AACEB4C6-BF08-461D-A3D8-9700F925D176}" destId="{DBFA76A9-22A6-4F84-A50D-D0BC6B4A270A}" srcOrd="0" destOrd="0" presId="urn:microsoft.com/office/officeart/2008/layout/LinedList"/>
    <dgm:cxn modelId="{57F64F69-E057-48FB-862A-53785D4E9900}" type="presParOf" srcId="{AACEB4C6-BF08-461D-A3D8-9700F925D176}" destId="{D086B94F-CED0-4CBD-AB3B-EC416D92EC93}" srcOrd="1" destOrd="0" presId="urn:microsoft.com/office/officeart/2008/layout/LinedList"/>
    <dgm:cxn modelId="{0037F5B8-A629-45B1-9A20-DBF782480270}" type="presParOf" srcId="{2882DDBB-8F45-498D-B99E-FEA1BE3DE2B2}" destId="{62BC8072-01BC-4C2B-B678-1AD3E97B8FAD}" srcOrd="4" destOrd="0" presId="urn:microsoft.com/office/officeart/2008/layout/LinedList"/>
    <dgm:cxn modelId="{D3D8078F-B825-467E-9007-4FC044526171}" type="presParOf" srcId="{2882DDBB-8F45-498D-B99E-FEA1BE3DE2B2}" destId="{7D8D684E-3BE3-45AB-8107-3BF2E1C0AE93}" srcOrd="5" destOrd="0" presId="urn:microsoft.com/office/officeart/2008/layout/LinedList"/>
    <dgm:cxn modelId="{AC844BA3-F9A3-4257-8C95-0CC62AC7C298}" type="presParOf" srcId="{7D8D684E-3BE3-45AB-8107-3BF2E1C0AE93}" destId="{5A9393E9-2734-4BB5-A2AB-58AFE2EA032C}" srcOrd="0" destOrd="0" presId="urn:microsoft.com/office/officeart/2008/layout/LinedList"/>
    <dgm:cxn modelId="{9BB0A71A-8563-4512-A594-126DCAC719FC}" type="presParOf" srcId="{7D8D684E-3BE3-45AB-8107-3BF2E1C0AE93}" destId="{A529E053-7977-4D6E-A78F-8171CBFC38D3}" srcOrd="1" destOrd="0" presId="urn:microsoft.com/office/officeart/2008/layout/LinedList"/>
    <dgm:cxn modelId="{2B647B7F-6030-45C4-9968-3AAB77021535}" type="presParOf" srcId="{2882DDBB-8F45-498D-B99E-FEA1BE3DE2B2}" destId="{7523E5D1-038A-4E73-A5EB-ADA10AF53E7F}" srcOrd="6" destOrd="0" presId="urn:microsoft.com/office/officeart/2008/layout/LinedList"/>
    <dgm:cxn modelId="{B0EB54FD-6211-428F-9674-0D8EEB608B5F}" type="presParOf" srcId="{2882DDBB-8F45-498D-B99E-FEA1BE3DE2B2}" destId="{6D90054E-22FD-4DA8-829F-60235C3C3422}" srcOrd="7" destOrd="0" presId="urn:microsoft.com/office/officeart/2008/layout/LinedList"/>
    <dgm:cxn modelId="{64BE1F35-1AA9-4DAD-85B9-FA545251E497}" type="presParOf" srcId="{6D90054E-22FD-4DA8-829F-60235C3C3422}" destId="{CFCD8E3A-C8B7-4848-AE7F-715B4D2B2412}" srcOrd="0" destOrd="0" presId="urn:microsoft.com/office/officeart/2008/layout/LinedList"/>
    <dgm:cxn modelId="{27D42CEE-4A17-48F5-9354-238AAFB6B2E2}" type="presParOf" srcId="{6D90054E-22FD-4DA8-829F-60235C3C3422}" destId="{B37BCE11-F26C-4BEB-B94E-17B7C93097CE}" srcOrd="1" destOrd="0" presId="urn:microsoft.com/office/officeart/2008/layout/LinedList"/>
    <dgm:cxn modelId="{FEBBF89A-5664-4B9D-852F-CEC05AC8287D}" type="presParOf" srcId="{2882DDBB-8F45-498D-B99E-FEA1BE3DE2B2}" destId="{A050A547-034A-418E-8EE7-54DE8CE1F255}" srcOrd="8" destOrd="0" presId="urn:microsoft.com/office/officeart/2008/layout/LinedList"/>
    <dgm:cxn modelId="{83D0E6BB-870C-4B81-A902-926134DFD2F7}" type="presParOf" srcId="{2882DDBB-8F45-498D-B99E-FEA1BE3DE2B2}" destId="{54F86681-143B-4904-8D7F-EE24BF629B8E}" srcOrd="9" destOrd="0" presId="urn:microsoft.com/office/officeart/2008/layout/LinedList"/>
    <dgm:cxn modelId="{B2C6F27D-7888-4F5F-A0F2-546003D34E88}" type="presParOf" srcId="{54F86681-143B-4904-8D7F-EE24BF629B8E}" destId="{32DEB562-181E-4887-AEAC-EB4DE0E14FE0}" srcOrd="0" destOrd="0" presId="urn:microsoft.com/office/officeart/2008/layout/LinedList"/>
    <dgm:cxn modelId="{A5E4F7A3-A6C8-4AA7-8369-C720C8F13C78}" type="presParOf" srcId="{54F86681-143B-4904-8D7F-EE24BF629B8E}" destId="{F5D10844-3602-41BF-B60C-522AB64C079A}" srcOrd="1" destOrd="0" presId="urn:microsoft.com/office/officeart/2008/layout/LinedList"/>
    <dgm:cxn modelId="{0F4050F7-B8B4-4DF4-AFD4-1BFAA3B3C419}" type="presParOf" srcId="{2882DDBB-8F45-498D-B99E-FEA1BE3DE2B2}" destId="{BC7887CC-02AA-4386-91C4-0E47E0455E01}" srcOrd="10" destOrd="0" presId="urn:microsoft.com/office/officeart/2008/layout/LinedList"/>
    <dgm:cxn modelId="{57735844-D136-4D99-9657-6AEB8CA1CD7A}" type="presParOf" srcId="{2882DDBB-8F45-498D-B99E-FEA1BE3DE2B2}" destId="{19D2BD20-CEF2-42A3-8742-EF378DECABFA}" srcOrd="11" destOrd="0" presId="urn:microsoft.com/office/officeart/2008/layout/LinedList"/>
    <dgm:cxn modelId="{BD1529DD-A38A-4EFB-9CD0-D8FE933E554D}" type="presParOf" srcId="{19D2BD20-CEF2-42A3-8742-EF378DECABFA}" destId="{202F8E6A-FDBD-47B9-AE20-8C32EF752FCD}" srcOrd="0" destOrd="0" presId="urn:microsoft.com/office/officeart/2008/layout/LinedList"/>
    <dgm:cxn modelId="{DBCDE6BD-B007-4DF5-8AD4-762EE7DC309B}" type="presParOf" srcId="{19D2BD20-CEF2-42A3-8742-EF378DECABFA}" destId="{C229F9C4-F7E9-4783-963E-C31050A25A56}" srcOrd="1" destOrd="0" presId="urn:microsoft.com/office/officeart/2008/layout/LinedList"/>
    <dgm:cxn modelId="{660EFCCD-15C6-43C5-AC2D-4D9C37C3D85D}" type="presParOf" srcId="{2882DDBB-8F45-498D-B99E-FEA1BE3DE2B2}" destId="{93DF2EE7-D43C-46FE-938F-04A5AE32E7F1}" srcOrd="12" destOrd="0" presId="urn:microsoft.com/office/officeart/2008/layout/LinedList"/>
    <dgm:cxn modelId="{466E96ED-D78A-492C-87B9-111E76C85B9C}" type="presParOf" srcId="{2882DDBB-8F45-498D-B99E-FEA1BE3DE2B2}" destId="{7FC35752-62C9-46A0-9BB8-DD4682751856}" srcOrd="13" destOrd="0" presId="urn:microsoft.com/office/officeart/2008/layout/LinedList"/>
    <dgm:cxn modelId="{638633EB-9089-48DC-BA2F-468634436D29}" type="presParOf" srcId="{7FC35752-62C9-46A0-9BB8-DD4682751856}" destId="{E2562BE7-9A13-4254-8641-915D2EB3756D}" srcOrd="0" destOrd="0" presId="urn:microsoft.com/office/officeart/2008/layout/LinedList"/>
    <dgm:cxn modelId="{CC1B0E60-8FA4-4559-886C-0A25CD8F83DB}" type="presParOf" srcId="{7FC35752-62C9-46A0-9BB8-DD4682751856}" destId="{D4DE4A41-6BFA-4118-9589-39910A3CBD9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AA05E-F6E0-4918-AB4B-E16072CD6FE8}">
      <dsp:nvSpPr>
        <dsp:cNvPr id="0" name=""/>
        <dsp:cNvSpPr/>
      </dsp:nvSpPr>
      <dsp:spPr>
        <a:xfrm>
          <a:off x="0" y="350"/>
          <a:ext cx="720089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4D165-8F3D-4C35-B3D0-1317BC300C3D}">
      <dsp:nvSpPr>
        <dsp:cNvPr id="0" name=""/>
        <dsp:cNvSpPr/>
      </dsp:nvSpPr>
      <dsp:spPr>
        <a:xfrm>
          <a:off x="0" y="350"/>
          <a:ext cx="7200897" cy="41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Passive documentation is a service which is done in the presence of the user.</a:t>
          </a:r>
        </a:p>
      </dsp:txBody>
      <dsp:txXfrm>
        <a:off x="0" y="350"/>
        <a:ext cx="7200897" cy="410597"/>
      </dsp:txXfrm>
    </dsp:sp>
    <dsp:sp modelId="{EF91729D-A7DC-4C0E-A6FE-A2BEFEADD971}">
      <dsp:nvSpPr>
        <dsp:cNvPr id="0" name=""/>
        <dsp:cNvSpPr/>
      </dsp:nvSpPr>
      <dsp:spPr>
        <a:xfrm>
          <a:off x="0" y="410948"/>
          <a:ext cx="7200897" cy="0"/>
        </a:xfrm>
        <a:prstGeom prst="line">
          <a:avLst/>
        </a:prstGeom>
        <a:solidFill>
          <a:schemeClr val="accent2">
            <a:hueOff val="560526"/>
            <a:satOff val="-595"/>
            <a:lumOff val="457"/>
            <a:alphaOff val="0"/>
          </a:schemeClr>
        </a:solidFill>
        <a:ln w="15875" cap="rnd" cmpd="sng" algn="ctr">
          <a:solidFill>
            <a:schemeClr val="accent2">
              <a:hueOff val="560526"/>
              <a:satOff val="-595"/>
              <a:lumOff val="4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A76A9-22A6-4F84-A50D-D0BC6B4A270A}">
      <dsp:nvSpPr>
        <dsp:cNvPr id="0" name=""/>
        <dsp:cNvSpPr/>
      </dsp:nvSpPr>
      <dsp:spPr>
        <a:xfrm>
          <a:off x="0" y="410948"/>
          <a:ext cx="7200897" cy="41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Passive  documentation contains:</a:t>
          </a:r>
        </a:p>
      </dsp:txBody>
      <dsp:txXfrm>
        <a:off x="0" y="410948"/>
        <a:ext cx="7200897" cy="410597"/>
      </dsp:txXfrm>
    </dsp:sp>
    <dsp:sp modelId="{62BC8072-01BC-4C2B-B678-1AD3E97B8FAD}">
      <dsp:nvSpPr>
        <dsp:cNvPr id="0" name=""/>
        <dsp:cNvSpPr/>
      </dsp:nvSpPr>
      <dsp:spPr>
        <a:xfrm>
          <a:off x="0" y="821545"/>
          <a:ext cx="7200897" cy="0"/>
        </a:xfrm>
        <a:prstGeom prst="line">
          <a:avLst/>
        </a:prstGeom>
        <a:solidFill>
          <a:schemeClr val="accent2">
            <a:hueOff val="1121052"/>
            <a:satOff val="-1191"/>
            <a:lumOff val="915"/>
            <a:alphaOff val="0"/>
          </a:schemeClr>
        </a:solidFill>
        <a:ln w="15875" cap="rnd" cmpd="sng" algn="ctr">
          <a:solidFill>
            <a:schemeClr val="accent2">
              <a:hueOff val="1121052"/>
              <a:satOff val="-1191"/>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393E9-2734-4BB5-A2AB-58AFE2EA032C}">
      <dsp:nvSpPr>
        <dsp:cNvPr id="0" name=""/>
        <dsp:cNvSpPr/>
      </dsp:nvSpPr>
      <dsp:spPr>
        <a:xfrm>
          <a:off x="0" y="821545"/>
          <a:ext cx="7200897" cy="41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 Literature search and preparation of reading list.</a:t>
          </a:r>
        </a:p>
      </dsp:txBody>
      <dsp:txXfrm>
        <a:off x="0" y="821545"/>
        <a:ext cx="7200897" cy="410597"/>
      </dsp:txXfrm>
    </dsp:sp>
    <dsp:sp modelId="{7523E5D1-038A-4E73-A5EB-ADA10AF53E7F}">
      <dsp:nvSpPr>
        <dsp:cNvPr id="0" name=""/>
        <dsp:cNvSpPr/>
      </dsp:nvSpPr>
      <dsp:spPr>
        <a:xfrm>
          <a:off x="0" y="1232142"/>
          <a:ext cx="7200897" cy="0"/>
        </a:xfrm>
        <a:prstGeom prst="line">
          <a:avLst/>
        </a:prstGeom>
        <a:solidFill>
          <a:schemeClr val="accent2">
            <a:hueOff val="1681577"/>
            <a:satOff val="-1786"/>
            <a:lumOff val="1372"/>
            <a:alphaOff val="0"/>
          </a:schemeClr>
        </a:solidFill>
        <a:ln w="15875" cap="rnd" cmpd="sng" algn="ctr">
          <a:solidFill>
            <a:schemeClr val="accent2">
              <a:hueOff val="1681577"/>
              <a:satOff val="-1786"/>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D8E3A-C8B7-4848-AE7F-715B4D2B2412}">
      <dsp:nvSpPr>
        <dsp:cNvPr id="0" name=""/>
        <dsp:cNvSpPr/>
      </dsp:nvSpPr>
      <dsp:spPr>
        <a:xfrm>
          <a:off x="0" y="1232142"/>
          <a:ext cx="7200897" cy="41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ii. Location of documents.</a:t>
          </a:r>
        </a:p>
      </dsp:txBody>
      <dsp:txXfrm>
        <a:off x="0" y="1232142"/>
        <a:ext cx="7200897" cy="410597"/>
      </dsp:txXfrm>
    </dsp:sp>
    <dsp:sp modelId="{A050A547-034A-418E-8EE7-54DE8CE1F255}">
      <dsp:nvSpPr>
        <dsp:cNvPr id="0" name=""/>
        <dsp:cNvSpPr/>
      </dsp:nvSpPr>
      <dsp:spPr>
        <a:xfrm>
          <a:off x="0" y="1642740"/>
          <a:ext cx="7200897" cy="0"/>
        </a:xfrm>
        <a:prstGeom prst="line">
          <a:avLst/>
        </a:prstGeom>
        <a:solidFill>
          <a:schemeClr val="accent2">
            <a:hueOff val="2242103"/>
            <a:satOff val="-2381"/>
            <a:lumOff val="1830"/>
            <a:alphaOff val="0"/>
          </a:schemeClr>
        </a:solidFill>
        <a:ln w="15875" cap="rnd" cmpd="sng" algn="ctr">
          <a:solidFill>
            <a:schemeClr val="accent2">
              <a:hueOff val="2242103"/>
              <a:satOff val="-2381"/>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EB562-181E-4887-AEAC-EB4DE0E14FE0}">
      <dsp:nvSpPr>
        <dsp:cNvPr id="0" name=""/>
        <dsp:cNvSpPr/>
      </dsp:nvSpPr>
      <dsp:spPr>
        <a:xfrm>
          <a:off x="0" y="1642740"/>
          <a:ext cx="7200897" cy="41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iii. Document procurement.</a:t>
          </a:r>
        </a:p>
      </dsp:txBody>
      <dsp:txXfrm>
        <a:off x="0" y="1642740"/>
        <a:ext cx="7200897" cy="410597"/>
      </dsp:txXfrm>
    </dsp:sp>
    <dsp:sp modelId="{BC7887CC-02AA-4386-91C4-0E47E0455E01}">
      <dsp:nvSpPr>
        <dsp:cNvPr id="0" name=""/>
        <dsp:cNvSpPr/>
      </dsp:nvSpPr>
      <dsp:spPr>
        <a:xfrm>
          <a:off x="0" y="2053337"/>
          <a:ext cx="7200897" cy="0"/>
        </a:xfrm>
        <a:prstGeom prst="line">
          <a:avLst/>
        </a:prstGeom>
        <a:solidFill>
          <a:schemeClr val="accent2">
            <a:hueOff val="2802629"/>
            <a:satOff val="-2977"/>
            <a:lumOff val="2287"/>
            <a:alphaOff val="0"/>
          </a:schemeClr>
        </a:solidFill>
        <a:ln w="15875" cap="rnd" cmpd="sng" algn="ctr">
          <a:solidFill>
            <a:schemeClr val="accent2">
              <a:hueOff val="2802629"/>
              <a:satOff val="-2977"/>
              <a:lumOff val="22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F8E6A-FDBD-47B9-AE20-8C32EF752FCD}">
      <dsp:nvSpPr>
        <dsp:cNvPr id="0" name=""/>
        <dsp:cNvSpPr/>
      </dsp:nvSpPr>
      <dsp:spPr>
        <a:xfrm>
          <a:off x="0" y="2053337"/>
          <a:ext cx="7200897" cy="41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iv. Location of translation.</a:t>
          </a:r>
        </a:p>
      </dsp:txBody>
      <dsp:txXfrm>
        <a:off x="0" y="2053337"/>
        <a:ext cx="7200897" cy="410597"/>
      </dsp:txXfrm>
    </dsp:sp>
    <dsp:sp modelId="{93DF2EE7-D43C-46FE-938F-04A5AE32E7F1}">
      <dsp:nvSpPr>
        <dsp:cNvPr id="0" name=""/>
        <dsp:cNvSpPr/>
      </dsp:nvSpPr>
      <dsp:spPr>
        <a:xfrm>
          <a:off x="0" y="2463934"/>
          <a:ext cx="7200897" cy="0"/>
        </a:xfrm>
        <a:prstGeom prst="line">
          <a:avLst/>
        </a:prstGeom>
        <a:solidFill>
          <a:schemeClr val="accent2">
            <a:hueOff val="3363155"/>
            <a:satOff val="-3572"/>
            <a:lumOff val="2745"/>
            <a:alphaOff val="0"/>
          </a:schemeClr>
        </a:solidFill>
        <a:ln w="15875" cap="rnd" cmpd="sng" algn="ctr">
          <a:solidFill>
            <a:schemeClr val="accent2">
              <a:hueOff val="3363155"/>
              <a:satOff val="-3572"/>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62BE7-9A13-4254-8641-915D2EB3756D}">
      <dsp:nvSpPr>
        <dsp:cNvPr id="0" name=""/>
        <dsp:cNvSpPr/>
      </dsp:nvSpPr>
      <dsp:spPr>
        <a:xfrm>
          <a:off x="0" y="2463934"/>
          <a:ext cx="7200897" cy="41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v. Preparation of copies of documents.</a:t>
          </a:r>
        </a:p>
      </dsp:txBody>
      <dsp:txXfrm>
        <a:off x="0" y="2463934"/>
        <a:ext cx="7200897" cy="4105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E11E0-4271-44A9-A039-91171A57E670}" type="datetimeFigureOut">
              <a:rPr lang="en-US" smtClean="0"/>
              <a:pPr/>
              <a:t>4/16/2020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0389E0-F525-4F7D-B489-21452474E7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0389E0-F525-4F7D-B489-21452474E7E3}"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B1B386A-E2D7-45BB-BBBD-D4287516EA56}" type="datetimeFigureOut">
              <a:rPr lang="en-US" smtClean="0"/>
              <a:pPr/>
              <a:t>4/16/2020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F5983288-3987-4775-A110-71A87B7F1C99}"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45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1B386A-E2D7-45BB-BBBD-D4287516EA56}"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83288-3987-4775-A110-71A87B7F1C99}" type="slidenum">
              <a:rPr lang="en-US" smtClean="0"/>
              <a:pPr/>
              <a:t>‹#›</a:t>
            </a:fld>
            <a:endParaRPr lang="en-US"/>
          </a:p>
        </p:txBody>
      </p:sp>
    </p:spTree>
    <p:extLst>
      <p:ext uri="{BB962C8B-B14F-4D97-AF65-F5344CB8AC3E}">
        <p14:creationId xmlns:p14="http://schemas.microsoft.com/office/powerpoint/2010/main" val="184193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1B386A-E2D7-45BB-BBBD-D4287516EA56}"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83288-3987-4775-A110-71A87B7F1C99}"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9555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1B386A-E2D7-45BB-BBBD-D4287516EA56}"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83288-3987-4775-A110-71A87B7F1C99}"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5166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1B386A-E2D7-45BB-BBBD-D4287516EA56}"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83288-3987-4775-A110-71A87B7F1C99}" type="slidenum">
              <a:rPr lang="en-US" smtClean="0"/>
              <a:pPr/>
              <a:t>‹#›</a:t>
            </a:fld>
            <a:endParaRPr lang="en-US"/>
          </a:p>
        </p:txBody>
      </p:sp>
    </p:spTree>
    <p:extLst>
      <p:ext uri="{BB962C8B-B14F-4D97-AF65-F5344CB8AC3E}">
        <p14:creationId xmlns:p14="http://schemas.microsoft.com/office/powerpoint/2010/main" val="2964966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1B386A-E2D7-45BB-BBBD-D4287516EA56}"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83288-3987-4775-A110-71A87B7F1C99}"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6782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1B386A-E2D7-45BB-BBBD-D4287516EA56}"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83288-3987-4775-A110-71A87B7F1C99}"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3859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B386A-E2D7-45BB-BBBD-D4287516EA56}"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83288-3987-4775-A110-71A87B7F1C99}"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675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B386A-E2D7-45BB-BBBD-D4287516EA56}"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83288-3987-4775-A110-71A87B7F1C99}"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28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B386A-E2D7-45BB-BBBD-D4287516EA56}"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83288-3987-4775-A110-71A87B7F1C99}" type="slidenum">
              <a:rPr lang="en-US" smtClean="0"/>
              <a:pPr/>
              <a:t>‹#›</a:t>
            </a:fld>
            <a:endParaRPr lang="en-US"/>
          </a:p>
        </p:txBody>
      </p:sp>
    </p:spTree>
    <p:extLst>
      <p:ext uri="{BB962C8B-B14F-4D97-AF65-F5344CB8AC3E}">
        <p14:creationId xmlns:p14="http://schemas.microsoft.com/office/powerpoint/2010/main" val="145098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1B386A-E2D7-45BB-BBBD-D4287516EA56}"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83288-3987-4775-A110-71A87B7F1C99}"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18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1B386A-E2D7-45BB-BBBD-D4287516EA56}"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83288-3987-4775-A110-71A87B7F1C99}" type="slidenum">
              <a:rPr lang="en-US" smtClean="0"/>
              <a:pPr/>
              <a:t>‹#›</a:t>
            </a:fld>
            <a:endParaRPr lang="en-US"/>
          </a:p>
        </p:txBody>
      </p:sp>
    </p:spTree>
    <p:extLst>
      <p:ext uri="{BB962C8B-B14F-4D97-AF65-F5344CB8AC3E}">
        <p14:creationId xmlns:p14="http://schemas.microsoft.com/office/powerpoint/2010/main" val="92001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1B386A-E2D7-45BB-BBBD-D4287516EA56}" type="datetimeFigureOut">
              <a:rPr lang="en-US" smtClean="0"/>
              <a:pPr/>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983288-3987-4775-A110-71A87B7F1C99}"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256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1B386A-E2D7-45BB-BBBD-D4287516EA56}" type="datetimeFigureOut">
              <a:rPr lang="en-US" smtClean="0"/>
              <a:pPr/>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983288-3987-4775-A110-71A87B7F1C99}"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25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B386A-E2D7-45BB-BBBD-D4287516EA56}" type="datetimeFigureOut">
              <a:rPr lang="en-US" smtClean="0"/>
              <a:pPr/>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983288-3987-4775-A110-71A87B7F1C99}" type="slidenum">
              <a:rPr lang="en-US" smtClean="0"/>
              <a:pPr/>
              <a:t>‹#›</a:t>
            </a:fld>
            <a:endParaRPr lang="en-US"/>
          </a:p>
        </p:txBody>
      </p:sp>
    </p:spTree>
    <p:extLst>
      <p:ext uri="{BB962C8B-B14F-4D97-AF65-F5344CB8AC3E}">
        <p14:creationId xmlns:p14="http://schemas.microsoft.com/office/powerpoint/2010/main" val="406702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1B386A-E2D7-45BB-BBBD-D4287516EA56}"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83288-3987-4775-A110-71A87B7F1C99}"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16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1B386A-E2D7-45BB-BBBD-D4287516EA56}"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83288-3987-4775-A110-71A87B7F1C99}" type="slidenum">
              <a:rPr lang="en-US" smtClean="0"/>
              <a:pPr/>
              <a:t>‹#›</a:t>
            </a:fld>
            <a:endParaRPr lang="en-US"/>
          </a:p>
        </p:txBody>
      </p:sp>
    </p:spTree>
    <p:extLst>
      <p:ext uri="{BB962C8B-B14F-4D97-AF65-F5344CB8AC3E}">
        <p14:creationId xmlns:p14="http://schemas.microsoft.com/office/powerpoint/2010/main" val="166052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1B386A-E2D7-45BB-BBBD-D4287516EA56}" type="datetimeFigureOut">
              <a:rPr lang="en-US" smtClean="0"/>
              <a:pPr/>
              <a:t>4/16/2020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83288-3987-4775-A110-71A87B7F1C99}" type="slidenum">
              <a:rPr lang="en-US" smtClean="0"/>
              <a:pPr/>
              <a:t>‹#›</a:t>
            </a:fld>
            <a:endParaRPr lang="en-US"/>
          </a:p>
        </p:txBody>
      </p:sp>
    </p:spTree>
    <p:extLst>
      <p:ext uri="{BB962C8B-B14F-4D97-AF65-F5344CB8AC3E}">
        <p14:creationId xmlns:p14="http://schemas.microsoft.com/office/powerpoint/2010/main" val="26060256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Paul_Otlet" TargetMode="External"/><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hyperlink" Target="https://en.wikipedia.org/wiki/Trait%C3%A9_de_Documentation" TargetMode="External"/><Relationship Id="rId4" Type="http://schemas.openxmlformats.org/officeDocument/2006/relationships/hyperlink" Target="https://en.wikipedia.org/wiki/Treatis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www.lisbdnet.com/wp-content/uploads/2014/12/DocumentationCycleSystem.jpg"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5" name="Group 14">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72226"/>
            <a:chOff x="0" y="0"/>
            <a:chExt cx="12188825" cy="6872226"/>
          </a:xfrm>
        </p:grpSpPr>
        <p:pic>
          <p:nvPicPr>
            <p:cNvPr id="10" name="Picture 15">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7">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9" name="Picture 18">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6" name="Rectangle 5">
            <a:extLst>
              <a:ext uri="{FF2B5EF4-FFF2-40B4-BE49-F238E27FC236}">
                <a16:creationId xmlns:a16="http://schemas.microsoft.com/office/drawing/2014/main" id="{D242DEEB-F663-484D-8A39-98A9A8AF2D6F}"/>
              </a:ext>
            </a:extLst>
          </p:cNvPr>
          <p:cNvSpPr/>
          <p:nvPr/>
        </p:nvSpPr>
        <p:spPr>
          <a:xfrm>
            <a:off x="2019298" y="1871131"/>
            <a:ext cx="5111752" cy="151553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a:ln w="3175" cmpd="sng">
                  <a:noFill/>
                </a:ln>
                <a:solidFill>
                  <a:schemeClr val="tx1">
                    <a:lumMod val="85000"/>
                    <a:lumOff val="15000"/>
                  </a:schemeClr>
                </a:solidFill>
                <a:latin typeface="+mj-lt"/>
                <a:ea typeface="+mj-ea"/>
                <a:cs typeface="+mj-cs"/>
              </a:rPr>
              <a:t>BLISc-Paper VI- Documentation,  Information Retrieval-(lecture 1)”DOCUMENTATION-MEANING, GENESIS AND SCOPE, facets of Documentation, Documentation lists</a:t>
            </a:r>
          </a:p>
        </p:txBody>
      </p:sp>
      <p:cxnSp>
        <p:nvCxnSpPr>
          <p:cNvPr id="21" name="Straight Connector 20">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398B2F4-EB9A-4EC0-B94E-711646370825}"/>
              </a:ext>
            </a:extLst>
          </p:cNvPr>
          <p:cNvSpPr txBox="1"/>
          <p:nvPr/>
        </p:nvSpPr>
        <p:spPr>
          <a:xfrm>
            <a:off x="4679082" y="3502835"/>
            <a:ext cx="2702958" cy="1274122"/>
          </a:xfrm>
          <a:prstGeom prst="rect">
            <a:avLst/>
          </a:prstGeom>
        </p:spPr>
        <p:txBody>
          <a:bodyPr vert="horz" lIns="91440" tIns="91440" rIns="91440" bIns="91440" rtlCol="0" anchor="ctr">
            <a:normAutofit/>
          </a:bodyPr>
          <a:lstStyle/>
          <a:p>
            <a:pPr defTabSz="914400">
              <a:lnSpc>
                <a:spcPct val="120000"/>
              </a:lnSpc>
              <a:spcBef>
                <a:spcPts val="1000"/>
              </a:spcBef>
              <a:buClr>
                <a:schemeClr val="accent1"/>
              </a:buClr>
              <a:buSzPct val="100000"/>
            </a:pPr>
            <a:r>
              <a:rPr lang="en-US" cap="all" dirty="0"/>
              <a:t>Dr. </a:t>
            </a:r>
            <a:r>
              <a:rPr lang="en-US" cap="all" dirty="0" err="1"/>
              <a:t>Sonal</a:t>
            </a:r>
            <a:r>
              <a:rPr lang="en-US" cap="all" dirty="0"/>
              <a:t> Singh</a:t>
            </a:r>
          </a:p>
          <a:p>
            <a:pPr defTabSz="914400">
              <a:lnSpc>
                <a:spcPct val="120000"/>
              </a:lnSpc>
              <a:spcBef>
                <a:spcPts val="1000"/>
              </a:spcBef>
              <a:buClr>
                <a:schemeClr val="accent1"/>
              </a:buClr>
              <a:buSzPct val="100000"/>
            </a:pPr>
            <a:r>
              <a:rPr lang="en-US" cap="all" dirty="0"/>
              <a:t>    </a:t>
            </a:r>
          </a:p>
        </p:txBody>
      </p:sp>
      <p:sp>
        <p:nvSpPr>
          <p:cNvPr id="8" name="TextBox 7">
            <a:extLst>
              <a:ext uri="{FF2B5EF4-FFF2-40B4-BE49-F238E27FC236}">
                <a16:creationId xmlns:a16="http://schemas.microsoft.com/office/drawing/2014/main" id="{E0D7035A-5D60-42B3-A4F9-C0A67EFB6775}"/>
              </a:ext>
            </a:extLst>
          </p:cNvPr>
          <p:cNvSpPr txBox="1"/>
          <p:nvPr/>
        </p:nvSpPr>
        <p:spPr>
          <a:xfrm>
            <a:off x="4657022" y="3990921"/>
            <a:ext cx="2509213" cy="369332"/>
          </a:xfrm>
          <a:prstGeom prst="rect">
            <a:avLst/>
          </a:prstGeom>
          <a:noFill/>
        </p:spPr>
        <p:txBody>
          <a:bodyPr wrap="none" rtlCol="0">
            <a:spAutoFit/>
          </a:bodyPr>
          <a:lstStyle/>
          <a:p>
            <a:pPr>
              <a:spcAft>
                <a:spcPts val="600"/>
              </a:spcAft>
            </a:pPr>
            <a:r>
              <a:rPr lang="en-US" dirty="0"/>
              <a:t>drssonal@rediffmail.com</a:t>
            </a:r>
          </a:p>
        </p:txBody>
      </p:sp>
    </p:spTree>
    <p:extLst>
      <p:ext uri="{BB962C8B-B14F-4D97-AF65-F5344CB8AC3E}">
        <p14:creationId xmlns:p14="http://schemas.microsoft.com/office/powerpoint/2010/main" val="70833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782524" y="3470112"/>
            <a:ext cx="2291757" cy="952308"/>
          </a:xfrm>
        </p:spPr>
        <p:txBody>
          <a:bodyPr>
            <a:normAutofit/>
          </a:bodyPr>
          <a:lstStyle/>
          <a:p>
            <a:r>
              <a:rPr lang="en-US" sz="1700" dirty="0">
                <a:solidFill>
                  <a:schemeClr val="bg1"/>
                </a:solidFill>
              </a:rPr>
              <a:t>Organization and Storage</a:t>
            </a:r>
          </a:p>
        </p:txBody>
      </p:sp>
      <p:cxnSp>
        <p:nvCxnSpPr>
          <p:cNvPr id="14" name="Straight Connector 13">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2B46E12-6923-43B1-8324-25419214DDAB}"/>
              </a:ext>
            </a:extLst>
          </p:cNvPr>
          <p:cNvSpPr txBox="1"/>
          <p:nvPr/>
        </p:nvSpPr>
        <p:spPr>
          <a:xfrm>
            <a:off x="3499972" y="1238051"/>
            <a:ext cx="5579387" cy="5016758"/>
          </a:xfrm>
          <a:prstGeom prst="rect">
            <a:avLst/>
          </a:prstGeom>
          <a:noFill/>
        </p:spPr>
        <p:txBody>
          <a:bodyPr wrap="square" rtlCol="0">
            <a:spAutoFit/>
          </a:bodyPr>
          <a:lstStyle/>
          <a:p>
            <a:r>
              <a:rPr lang="en-US" sz="2000" b="1" dirty="0">
                <a:latin typeface="Times New Roman" pitchFamily="18" charset="0"/>
                <a:cs typeface="Times New Roman" pitchFamily="18" charset="0"/>
              </a:rPr>
              <a:t>3. Organization:</a:t>
            </a:r>
            <a:r>
              <a:rPr lang="en-US" sz="2000" dirty="0">
                <a:latin typeface="Times New Roman" pitchFamily="18" charset="0"/>
                <a:cs typeface="Times New Roman" pitchFamily="18" charset="0"/>
              </a:rPr>
              <a:t> Organizing all the information is very important. All the desired information should be organized in a systematic way, so that we can easily able to find them. Organization can be done by:</a:t>
            </a:r>
          </a:p>
          <a:p>
            <a:pPr lvl="0">
              <a:buFont typeface="Arial" pitchFamily="34" charset="0"/>
              <a:buChar char="•"/>
            </a:pPr>
            <a:r>
              <a:rPr lang="en-US" sz="2000" dirty="0">
                <a:latin typeface="Times New Roman" pitchFamily="18" charset="0"/>
                <a:cs typeface="Times New Roman" pitchFamily="18" charset="0"/>
              </a:rPr>
              <a:t>  Assessing the extent/ amount of information.</a:t>
            </a:r>
          </a:p>
          <a:p>
            <a:pPr lvl="0">
              <a:buFont typeface="Arial" pitchFamily="34" charset="0"/>
              <a:buChar char="•"/>
            </a:pPr>
            <a:r>
              <a:rPr lang="en-US" sz="2000" dirty="0">
                <a:latin typeface="Times New Roman" pitchFamily="18" charset="0"/>
                <a:cs typeface="Times New Roman" pitchFamily="18" charset="0"/>
              </a:rPr>
              <a:t>  Identify the language of information and using appropriate language.</a:t>
            </a:r>
          </a:p>
          <a:p>
            <a:pPr lvl="0">
              <a:buFont typeface="Arial" pitchFamily="34" charset="0"/>
              <a:buChar char="•"/>
            </a:pPr>
            <a:r>
              <a:rPr lang="en-US" sz="2000" dirty="0">
                <a:latin typeface="Times New Roman" pitchFamily="18" charset="0"/>
                <a:cs typeface="Times New Roman" pitchFamily="18" charset="0"/>
              </a:rPr>
              <a:t>  Explaining the nature of information.</a:t>
            </a:r>
          </a:p>
          <a:p>
            <a:pPr lvl="0">
              <a:buFont typeface="Arial" pitchFamily="34" charset="0"/>
              <a:buChar char="•"/>
            </a:pPr>
            <a:r>
              <a:rPr lang="en-US" sz="2000" dirty="0">
                <a:latin typeface="Times New Roman" pitchFamily="18" charset="0"/>
                <a:cs typeface="Times New Roman" pitchFamily="18" charset="0"/>
              </a:rPr>
              <a:t>  Evaluating publication quality.</a:t>
            </a:r>
          </a:p>
          <a:p>
            <a:pPr lvl="0">
              <a:buFont typeface="Arial" pitchFamily="34" charset="0"/>
              <a:buChar char="•"/>
            </a:pPr>
            <a:r>
              <a:rPr lang="en-US" sz="2000" dirty="0">
                <a:latin typeface="Times New Roman" pitchFamily="18" charset="0"/>
                <a:cs typeface="Times New Roman" pitchFamily="18" charset="0"/>
              </a:rPr>
              <a:t>  Presenting the quality of information.</a:t>
            </a:r>
          </a:p>
          <a:p>
            <a:r>
              <a:rPr lang="en-US" sz="2000" b="1" dirty="0">
                <a:latin typeface="Times New Roman" pitchFamily="18" charset="0"/>
                <a:cs typeface="Times New Roman" pitchFamily="18" charset="0"/>
              </a:rPr>
              <a:t>4. Storage:</a:t>
            </a:r>
            <a:r>
              <a:rPr lang="en-US" sz="2000" dirty="0">
                <a:latin typeface="Times New Roman" pitchFamily="18" charset="0"/>
                <a:cs typeface="Times New Roman" pitchFamily="18" charset="0"/>
              </a:rPr>
              <a:t> For the future use, document should be stored in a systematic way. Storage process might be done properly in two ways.</a:t>
            </a:r>
          </a:p>
          <a:p>
            <a:endParaRPr lang="en-US" sz="2000" dirty="0"/>
          </a:p>
          <a:p>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8E6FE5B-440D-459A-8ED2-989B1BF8E6E4}"/>
              </a:ext>
            </a:extLst>
          </p:cNvPr>
          <p:cNvSpPr txBox="1"/>
          <p:nvPr/>
        </p:nvSpPr>
        <p:spPr>
          <a:xfrm>
            <a:off x="3829947" y="838200"/>
            <a:ext cx="4933054" cy="5262979"/>
          </a:xfrm>
          <a:prstGeom prst="rect">
            <a:avLst/>
          </a:prstGeom>
          <a:noFill/>
        </p:spPr>
        <p:txBody>
          <a:bodyPr wrap="square" rtlCol="0">
            <a:spAutoFit/>
          </a:bodyPr>
          <a:lstStyle/>
          <a:p>
            <a:r>
              <a:rPr lang="en-US" sz="2400" b="1" dirty="0">
                <a:latin typeface="Times New Roman" pitchFamily="18" charset="0"/>
                <a:cs typeface="Times New Roman" pitchFamily="18" charset="0"/>
              </a:rPr>
              <a:t>a. Ancient/traditional Library System</a:t>
            </a:r>
            <a:r>
              <a:rPr lang="en-US" sz="2400" dirty="0">
                <a:latin typeface="Times New Roman" pitchFamily="18" charset="0"/>
                <a:cs typeface="Times New Roman" pitchFamily="18" charset="0"/>
              </a:rPr>
              <a:t>:</a:t>
            </a:r>
          </a:p>
          <a:p>
            <a:pPr lvl="0">
              <a:buFont typeface="Wingdings" pitchFamily="2" charset="2"/>
              <a:buChar char="q"/>
            </a:pPr>
            <a:r>
              <a:rPr lang="en-US" sz="2400" dirty="0">
                <a:latin typeface="Times New Roman" pitchFamily="18" charset="0"/>
                <a:cs typeface="Times New Roman" pitchFamily="18" charset="0"/>
              </a:rPr>
              <a:t>Acquisition.</a:t>
            </a:r>
          </a:p>
          <a:p>
            <a:pPr lvl="0">
              <a:buFont typeface="Wingdings" pitchFamily="2" charset="2"/>
              <a:buChar char="q"/>
            </a:pPr>
            <a:r>
              <a:rPr lang="en-US" sz="2400" dirty="0">
                <a:latin typeface="Times New Roman" pitchFamily="18" charset="0"/>
                <a:cs typeface="Times New Roman" pitchFamily="18" charset="0"/>
              </a:rPr>
              <a:t>Accession.</a:t>
            </a:r>
          </a:p>
          <a:p>
            <a:pPr lvl="0">
              <a:buFont typeface="Wingdings" pitchFamily="2" charset="2"/>
              <a:buChar char="q"/>
            </a:pPr>
            <a:r>
              <a:rPr lang="en-US" sz="2400" dirty="0">
                <a:latin typeface="Times New Roman" pitchFamily="18" charset="0"/>
                <a:cs typeface="Times New Roman" pitchFamily="18" charset="0"/>
              </a:rPr>
              <a:t>Cataloguing.</a:t>
            </a:r>
          </a:p>
          <a:p>
            <a:pPr lvl="0">
              <a:buFont typeface="Wingdings" pitchFamily="2" charset="2"/>
              <a:buChar char="q"/>
            </a:pPr>
            <a:r>
              <a:rPr lang="en-US" sz="2400" dirty="0">
                <a:latin typeface="Times New Roman" pitchFamily="18" charset="0"/>
                <a:cs typeface="Times New Roman" pitchFamily="18" charset="0"/>
              </a:rPr>
              <a:t>Classification.</a:t>
            </a:r>
          </a:p>
          <a:p>
            <a:pPr lvl="0">
              <a:buFont typeface="Wingdings" pitchFamily="2" charset="2"/>
              <a:buChar char="q"/>
            </a:pPr>
            <a:r>
              <a:rPr lang="en-US" sz="2400" dirty="0">
                <a:latin typeface="Times New Roman" pitchFamily="18" charset="0"/>
                <a:cs typeface="Times New Roman" pitchFamily="18" charset="0"/>
              </a:rPr>
              <a:t>Indexing.</a:t>
            </a:r>
          </a:p>
          <a:p>
            <a:pPr lvl="0">
              <a:buFont typeface="Wingdings" pitchFamily="2" charset="2"/>
              <a:buChar char="q"/>
            </a:pPr>
            <a:r>
              <a:rPr lang="en-US" sz="2400" dirty="0">
                <a:latin typeface="Times New Roman" pitchFamily="18" charset="0"/>
                <a:cs typeface="Times New Roman" pitchFamily="18" charset="0"/>
              </a:rPr>
              <a:t>Abstracting.</a:t>
            </a:r>
          </a:p>
          <a:p>
            <a:pPr lvl="0">
              <a:buFont typeface="Wingdings" pitchFamily="2" charset="2"/>
              <a:buChar char="q"/>
            </a:pPr>
            <a:r>
              <a:rPr lang="en-US" sz="2400" dirty="0">
                <a:latin typeface="Times New Roman" pitchFamily="18" charset="0"/>
                <a:cs typeface="Times New Roman" pitchFamily="18" charset="0"/>
              </a:rPr>
              <a:t>Written call number.</a:t>
            </a:r>
          </a:p>
          <a:p>
            <a:pPr lvl="0">
              <a:buFont typeface="Wingdings" pitchFamily="2" charset="2"/>
              <a:buChar char="q"/>
            </a:pPr>
            <a:r>
              <a:rPr lang="en-US" sz="2400" dirty="0">
                <a:latin typeface="Times New Roman" pitchFamily="18" charset="0"/>
                <a:cs typeface="Times New Roman" pitchFamily="18" charset="0"/>
              </a:rPr>
              <a:t>Bibliography.</a:t>
            </a:r>
          </a:p>
          <a:p>
            <a:pPr lvl="0">
              <a:buFont typeface="Wingdings" pitchFamily="2" charset="2"/>
              <a:buChar char="q"/>
            </a:pPr>
            <a:r>
              <a:rPr lang="en-US" sz="2400" dirty="0">
                <a:latin typeface="Times New Roman" pitchFamily="18" charset="0"/>
                <a:cs typeface="Times New Roman" pitchFamily="18" charset="0"/>
              </a:rPr>
              <a:t>Typing.</a:t>
            </a:r>
          </a:p>
          <a:p>
            <a:pPr lvl="0">
              <a:buFont typeface="Wingdings" pitchFamily="2" charset="2"/>
              <a:buChar char="q"/>
            </a:pPr>
            <a:r>
              <a:rPr lang="en-US" sz="2400" dirty="0">
                <a:latin typeface="Times New Roman" pitchFamily="18" charset="0"/>
                <a:cs typeface="Times New Roman" pitchFamily="18" charset="0"/>
              </a:rPr>
              <a:t>Shelf arrangement.</a:t>
            </a:r>
          </a:p>
          <a:p>
            <a:endParaRPr lang="en-US" sz="2400" dirty="0"/>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98E6B2D-F821-4C12-8CE0-7BEB63BAB7AD}"/>
              </a:ext>
            </a:extLst>
          </p:cNvPr>
          <p:cNvSpPr txBox="1"/>
          <p:nvPr/>
        </p:nvSpPr>
        <p:spPr>
          <a:xfrm>
            <a:off x="3829946" y="576916"/>
            <a:ext cx="5085454" cy="6186309"/>
          </a:xfrm>
          <a:prstGeom prst="rect">
            <a:avLst/>
          </a:prstGeom>
          <a:noFill/>
        </p:spPr>
        <p:txBody>
          <a:bodyPr wrap="square" rtlCol="0">
            <a:spAutoFit/>
          </a:bodyPr>
          <a:lstStyle/>
          <a:p>
            <a:endParaRPr lang="en-US" b="1" dirty="0"/>
          </a:p>
          <a:p>
            <a:r>
              <a:rPr lang="en-US" b="1" dirty="0">
                <a:latin typeface="Times New Roman" pitchFamily="18" charset="0"/>
                <a:cs typeface="Times New Roman" pitchFamily="18" charset="0"/>
              </a:rPr>
              <a:t>b. Modern System:</a:t>
            </a:r>
            <a:endParaRPr lang="en-US" dirty="0">
              <a:latin typeface="Times New Roman" pitchFamily="18" charset="0"/>
              <a:cs typeface="Times New Roman" pitchFamily="18" charset="0"/>
            </a:endParaRPr>
          </a:p>
          <a:p>
            <a:pPr lvl="0">
              <a:buFont typeface="Wingdings" pitchFamily="2" charset="2"/>
              <a:buChar char="q"/>
            </a:pPr>
            <a:r>
              <a:rPr lang="en-US" dirty="0">
                <a:latin typeface="Times New Roman" pitchFamily="18" charset="0"/>
                <a:cs typeface="Times New Roman" pitchFamily="18" charset="0"/>
              </a:rPr>
              <a:t>Microfilm,</a:t>
            </a:r>
          </a:p>
          <a:p>
            <a:pPr lvl="0">
              <a:buFont typeface="Wingdings" pitchFamily="2" charset="2"/>
              <a:buChar char="q"/>
            </a:pPr>
            <a:r>
              <a:rPr lang="en-US" dirty="0">
                <a:latin typeface="Times New Roman" pitchFamily="18" charset="0"/>
                <a:cs typeface="Times New Roman" pitchFamily="18" charset="0"/>
              </a:rPr>
              <a:t>Microfiche,</a:t>
            </a:r>
          </a:p>
          <a:p>
            <a:pPr lvl="0">
              <a:buFont typeface="Wingdings" pitchFamily="2" charset="2"/>
              <a:buChar char="q"/>
            </a:pPr>
            <a:r>
              <a:rPr lang="en-US" dirty="0">
                <a:latin typeface="Times New Roman" pitchFamily="18" charset="0"/>
                <a:cs typeface="Times New Roman" pitchFamily="18" charset="0"/>
              </a:rPr>
              <a:t>Photocopy,</a:t>
            </a:r>
          </a:p>
          <a:p>
            <a:pPr lvl="0">
              <a:buFont typeface="Wingdings" pitchFamily="2" charset="2"/>
              <a:buChar char="q"/>
            </a:pPr>
            <a:r>
              <a:rPr lang="en-US" dirty="0">
                <a:latin typeface="Times New Roman" pitchFamily="18" charset="0"/>
                <a:cs typeface="Times New Roman" pitchFamily="18" charset="0"/>
              </a:rPr>
              <a:t>Computer Catalogue,</a:t>
            </a:r>
          </a:p>
          <a:p>
            <a:pPr lvl="0">
              <a:buFont typeface="Wingdings" pitchFamily="2" charset="2"/>
              <a:buChar char="q"/>
            </a:pPr>
            <a:r>
              <a:rPr lang="en-US" dirty="0">
                <a:latin typeface="Times New Roman" pitchFamily="18" charset="0"/>
                <a:cs typeface="Times New Roman" pitchFamily="18" charset="0"/>
              </a:rPr>
              <a:t>Magnetic tape,</a:t>
            </a:r>
          </a:p>
          <a:p>
            <a:pPr lvl="0">
              <a:buFont typeface="Wingdings" pitchFamily="2" charset="2"/>
              <a:buChar char="q"/>
            </a:pPr>
            <a:r>
              <a:rPr lang="en-US" dirty="0">
                <a:latin typeface="Times New Roman" pitchFamily="18" charset="0"/>
                <a:cs typeface="Times New Roman" pitchFamily="18" charset="0"/>
              </a:rPr>
              <a:t>Magnetic Core,</a:t>
            </a:r>
          </a:p>
          <a:p>
            <a:pPr lvl="0">
              <a:buFont typeface="Wingdings" pitchFamily="2" charset="2"/>
              <a:buChar char="q"/>
            </a:pPr>
            <a:r>
              <a:rPr lang="en-US" dirty="0">
                <a:latin typeface="Times New Roman" pitchFamily="18" charset="0"/>
                <a:cs typeface="Times New Roman" pitchFamily="18" charset="0"/>
              </a:rPr>
              <a:t>Magnetic Disk,</a:t>
            </a:r>
          </a:p>
          <a:p>
            <a:pPr lvl="0">
              <a:buFont typeface="Wingdings" pitchFamily="2" charset="2"/>
              <a:buChar char="q"/>
            </a:pPr>
            <a:r>
              <a:rPr lang="en-US" dirty="0">
                <a:latin typeface="Times New Roman" pitchFamily="18" charset="0"/>
                <a:cs typeface="Times New Roman" pitchFamily="18" charset="0"/>
              </a:rPr>
              <a:t>Floppy Disk,</a:t>
            </a:r>
          </a:p>
          <a:p>
            <a:pPr lvl="0">
              <a:buFont typeface="Wingdings" pitchFamily="2" charset="2"/>
              <a:buChar char="q"/>
            </a:pPr>
            <a:r>
              <a:rPr lang="en-US" dirty="0">
                <a:latin typeface="Times New Roman" pitchFamily="18" charset="0"/>
                <a:cs typeface="Times New Roman" pitchFamily="18" charset="0"/>
              </a:rPr>
              <a:t>CD-ROM.</a:t>
            </a:r>
          </a:p>
          <a:p>
            <a:r>
              <a:rPr lang="en-US" b="1" dirty="0">
                <a:latin typeface="Times New Roman" pitchFamily="18" charset="0"/>
                <a:cs typeface="Times New Roman" pitchFamily="18" charset="0"/>
              </a:rPr>
              <a:t>5. Recall:</a:t>
            </a:r>
            <a:r>
              <a:rPr lang="en-US" dirty="0">
                <a:latin typeface="Times New Roman" pitchFamily="18" charset="0"/>
                <a:cs typeface="Times New Roman" pitchFamily="18" charset="0"/>
              </a:rPr>
              <a:t> Document should be stored in such a way so that, users can easily retrieved them. To recall according to the demand of information, some methods are applicable.</a:t>
            </a:r>
          </a:p>
          <a:p>
            <a:pPr lvl="0">
              <a:buFont typeface="Wingdings" pitchFamily="2" charset="2"/>
              <a:buChar char="q"/>
            </a:pPr>
            <a:r>
              <a:rPr lang="en-US" dirty="0">
                <a:latin typeface="Times New Roman" pitchFamily="18" charset="0"/>
                <a:cs typeface="Times New Roman" pitchFamily="18" charset="0"/>
              </a:rPr>
              <a:t>Catalogue,</a:t>
            </a:r>
          </a:p>
          <a:p>
            <a:pPr lvl="0">
              <a:buFont typeface="Wingdings" pitchFamily="2" charset="2"/>
              <a:buChar char="q"/>
            </a:pPr>
            <a:r>
              <a:rPr lang="en-US" dirty="0">
                <a:latin typeface="Times New Roman" pitchFamily="18" charset="0"/>
                <a:cs typeface="Times New Roman" pitchFamily="18" charset="0"/>
              </a:rPr>
              <a:t>Vertical Catalogue,</a:t>
            </a:r>
          </a:p>
          <a:p>
            <a:pPr lvl="0">
              <a:buFont typeface="Wingdings" pitchFamily="2" charset="2"/>
              <a:buChar char="q"/>
            </a:pPr>
            <a:r>
              <a:rPr lang="en-US" dirty="0">
                <a:latin typeface="Times New Roman" pitchFamily="18" charset="0"/>
                <a:cs typeface="Times New Roman" pitchFamily="18" charset="0"/>
              </a:rPr>
              <a:t>Classification,</a:t>
            </a:r>
          </a:p>
          <a:p>
            <a:pPr lvl="0">
              <a:buFont typeface="Wingdings" pitchFamily="2" charset="2"/>
              <a:buChar char="q"/>
            </a:pPr>
            <a:r>
              <a:rPr lang="en-US" dirty="0">
                <a:latin typeface="Times New Roman" pitchFamily="18" charset="0"/>
                <a:cs typeface="Times New Roman" pitchFamily="18" charset="0"/>
              </a:rPr>
              <a:t>Bibliography,</a:t>
            </a:r>
          </a:p>
          <a:p>
            <a:pPr lvl="0">
              <a:buFont typeface="Wingdings" pitchFamily="2" charset="2"/>
              <a:buChar char="q"/>
            </a:pPr>
            <a:r>
              <a:rPr lang="en-US" dirty="0">
                <a:latin typeface="Times New Roman" pitchFamily="18" charset="0"/>
                <a:cs typeface="Times New Roman" pitchFamily="18" charset="0"/>
              </a:rPr>
              <a:t>Indexing.</a:t>
            </a:r>
          </a:p>
          <a:p>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217E500-CC7B-4623-B990-4FC22BC720D4}"/>
              </a:ext>
            </a:extLst>
          </p:cNvPr>
          <p:cNvSpPr txBox="1"/>
          <p:nvPr/>
        </p:nvSpPr>
        <p:spPr>
          <a:xfrm>
            <a:off x="3967106" y="459223"/>
            <a:ext cx="3962401" cy="6740307"/>
          </a:xfrm>
          <a:prstGeom prst="rect">
            <a:avLst/>
          </a:prstGeom>
          <a:noFill/>
        </p:spPr>
        <p:txBody>
          <a:bodyPr wrap="square" rtlCol="0">
            <a:spAutoFit/>
          </a:bodyPr>
          <a:lstStyle/>
          <a:p>
            <a:pPr algn="just"/>
            <a:r>
              <a:rPr lang="en-US" b="1" dirty="0">
                <a:latin typeface="Times New Roman" pitchFamily="18" charset="0"/>
                <a:cs typeface="Times New Roman" pitchFamily="18" charset="0"/>
              </a:rPr>
              <a:t>6. Conversion:</a:t>
            </a:r>
            <a:r>
              <a:rPr lang="en-US" dirty="0">
                <a:latin typeface="Times New Roman" pitchFamily="18" charset="0"/>
                <a:cs typeface="Times New Roman" pitchFamily="18" charset="0"/>
              </a:rPr>
              <a:t> Documents are published in many forms, format and</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language. But most of the user does not have enough skill to read all</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document. To solve this problem, librarian translate those materials in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user friendly way.</a:t>
            </a:r>
          </a:p>
          <a:p>
            <a:pPr lvl="0" algn="just"/>
            <a:r>
              <a:rPr lang="en-US" dirty="0">
                <a:latin typeface="Times New Roman" pitchFamily="18" charset="0"/>
                <a:cs typeface="Times New Roman" pitchFamily="18" charset="0"/>
              </a:rPr>
              <a:t>Translation from one language to another.</a:t>
            </a:r>
          </a:p>
          <a:p>
            <a:pPr lvl="0" algn="just"/>
            <a:r>
              <a:rPr lang="en-US" dirty="0">
                <a:latin typeface="Times New Roman" pitchFamily="18" charset="0"/>
                <a:cs typeface="Times New Roman" pitchFamily="18" charset="0"/>
              </a:rPr>
              <a:t>Transforming language used in a document into another artificial language.</a:t>
            </a:r>
          </a:p>
          <a:p>
            <a:pPr algn="just"/>
            <a:r>
              <a:rPr lang="en-US" b="1" dirty="0">
                <a:latin typeface="Times New Roman" pitchFamily="18" charset="0"/>
                <a:cs typeface="Times New Roman" pitchFamily="18" charset="0"/>
              </a:rPr>
              <a:t>7. Synthesize:</a:t>
            </a:r>
            <a:r>
              <a:rPr lang="en-US" dirty="0">
                <a:latin typeface="Times New Roman" pitchFamily="18" charset="0"/>
                <a:cs typeface="Times New Roman" pitchFamily="18" charset="0"/>
              </a:rPr>
              <a:t> Synthesize means something made by combining different things. For this purpose, all the document should be synthesize so that user can easily select the. For this we should follow this process:</a:t>
            </a:r>
          </a:p>
          <a:p>
            <a:pPr lvl="0" algn="just"/>
            <a:r>
              <a:rPr lang="en-US" dirty="0">
                <a:latin typeface="Times New Roman" pitchFamily="18" charset="0"/>
                <a:cs typeface="Times New Roman" pitchFamily="18" charset="0"/>
              </a:rPr>
              <a:t>Content analysis,</a:t>
            </a:r>
          </a:p>
          <a:p>
            <a:pPr lvl="0" algn="just"/>
            <a:r>
              <a:rPr lang="en-US" dirty="0">
                <a:latin typeface="Times New Roman" pitchFamily="18" charset="0"/>
                <a:cs typeface="Times New Roman" pitchFamily="18" charset="0"/>
              </a:rPr>
              <a:t>Recording the results,</a:t>
            </a:r>
          </a:p>
          <a:p>
            <a:pPr lvl="0" algn="just"/>
            <a:r>
              <a:rPr lang="en-US" dirty="0">
                <a:latin typeface="Times New Roman" pitchFamily="18" charset="0"/>
                <a:cs typeface="Times New Roman" pitchFamily="18" charset="0"/>
              </a:rPr>
              <a:t>Vocabulary control,</a:t>
            </a:r>
          </a:p>
          <a:p>
            <a:pPr lvl="0" algn="just"/>
            <a:r>
              <a:rPr lang="en-US" dirty="0">
                <a:latin typeface="Times New Roman" pitchFamily="18" charset="0"/>
                <a:cs typeface="Times New Roman" pitchFamily="18" charset="0"/>
              </a:rPr>
              <a:t>Question analysis.</a:t>
            </a:r>
          </a:p>
          <a:p>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EB4F5C51-43BA-4BDD-BB48-5523E7B8FB7A}"/>
              </a:ext>
            </a:extLst>
          </p:cNvPr>
          <p:cNvSpPr txBox="1"/>
          <p:nvPr/>
        </p:nvSpPr>
        <p:spPr>
          <a:xfrm>
            <a:off x="3730646" y="576916"/>
            <a:ext cx="5184754" cy="6001643"/>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8. Dissemination: </a:t>
            </a:r>
            <a:r>
              <a:rPr lang="en-US" sz="2400" dirty="0">
                <a:latin typeface="Times New Roman" pitchFamily="18" charset="0"/>
                <a:cs typeface="Times New Roman" pitchFamily="18" charset="0"/>
              </a:rPr>
              <a:t>Dissemination of information is the main purpose of documentation. The main duty of a documentalist is to provide the document at the hand of the user within a minimum cost. For this use some medium:</a:t>
            </a:r>
          </a:p>
          <a:p>
            <a:pPr lvl="0" algn="just">
              <a:buFont typeface="Wingdings" pitchFamily="2" charset="2"/>
              <a:buChar char="q"/>
            </a:pPr>
            <a:r>
              <a:rPr lang="en-US" sz="2400" dirty="0">
                <a:latin typeface="Times New Roman" pitchFamily="18" charset="0"/>
                <a:cs typeface="Times New Roman" pitchFamily="18" charset="0"/>
              </a:rPr>
              <a:t>Computer,</a:t>
            </a:r>
          </a:p>
          <a:p>
            <a:pPr lvl="0">
              <a:buFont typeface="Wingdings" pitchFamily="2" charset="2"/>
              <a:buChar char="q"/>
            </a:pPr>
            <a:r>
              <a:rPr lang="en-US" sz="2400" dirty="0">
                <a:latin typeface="Times New Roman" pitchFamily="18" charset="0"/>
                <a:cs typeface="Times New Roman" pitchFamily="18" charset="0"/>
              </a:rPr>
              <a:t>Tele-printer,</a:t>
            </a:r>
          </a:p>
          <a:p>
            <a:pPr lvl="0">
              <a:buFont typeface="Wingdings" pitchFamily="2" charset="2"/>
              <a:buChar char="q"/>
            </a:pPr>
            <a:r>
              <a:rPr lang="en-US" sz="2400" dirty="0">
                <a:latin typeface="Times New Roman" pitchFamily="18" charset="0"/>
                <a:cs typeface="Times New Roman" pitchFamily="18" charset="0"/>
              </a:rPr>
              <a:t>Telephone.</a:t>
            </a:r>
          </a:p>
          <a:p>
            <a:pPr lvl="0">
              <a:buFont typeface="Wingdings" pitchFamily="2" charset="2"/>
              <a:buChar char="q"/>
            </a:pPr>
            <a:r>
              <a:rPr lang="en-US" sz="2400" dirty="0">
                <a:latin typeface="Times New Roman" pitchFamily="18" charset="0"/>
                <a:cs typeface="Times New Roman" pitchFamily="18" charset="0"/>
              </a:rPr>
              <a:t>Postal services,</a:t>
            </a:r>
          </a:p>
          <a:p>
            <a:pPr lvl="0">
              <a:buFont typeface="Wingdings" pitchFamily="2" charset="2"/>
              <a:buChar char="q"/>
            </a:pPr>
            <a:r>
              <a:rPr lang="en-US" sz="2400" dirty="0">
                <a:latin typeface="Times New Roman" pitchFamily="18" charset="0"/>
                <a:cs typeface="Times New Roman" pitchFamily="18" charset="0"/>
              </a:rPr>
              <a:t>Fax,</a:t>
            </a:r>
          </a:p>
          <a:p>
            <a:pPr lvl="0">
              <a:buFont typeface="Wingdings" pitchFamily="2" charset="2"/>
              <a:buChar char="q"/>
            </a:pPr>
            <a:r>
              <a:rPr lang="en-US" sz="2400" dirty="0">
                <a:latin typeface="Times New Roman" pitchFamily="18" charset="0"/>
                <a:cs typeface="Times New Roman" pitchFamily="18" charset="0"/>
              </a:rPr>
              <a:t>News-clipping service,</a:t>
            </a:r>
          </a:p>
          <a:p>
            <a:pPr lvl="0">
              <a:buFont typeface="Wingdings" pitchFamily="2" charset="2"/>
              <a:buChar char="q"/>
            </a:pPr>
            <a:r>
              <a:rPr lang="en-US" sz="2400" dirty="0">
                <a:latin typeface="Times New Roman" pitchFamily="18" charset="0"/>
                <a:cs typeface="Times New Roman" pitchFamily="18" charset="0"/>
              </a:rPr>
              <a:t>Reference </a:t>
            </a:r>
            <a:r>
              <a:rPr lang="en-US" sz="2400" dirty="0" err="1">
                <a:latin typeface="Times New Roman" pitchFamily="18" charset="0"/>
                <a:cs typeface="Times New Roman" pitchFamily="18" charset="0"/>
              </a:rPr>
              <a:t>service,etc</a:t>
            </a:r>
            <a:r>
              <a:rPr lang="en-US" sz="2400" dirty="0">
                <a:latin typeface="Times New Roman" pitchFamily="18" charset="0"/>
                <a:cs typeface="Times New Roman" pitchFamily="18" charset="0"/>
              </a:rPr>
              <a:t>.</a:t>
            </a:r>
          </a:p>
          <a:p>
            <a:endParaRPr lang="en-US" sz="2400" dirty="0"/>
          </a:p>
          <a:p>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143CF1A-E153-4BFB-B2F8-AB16B03203F1}"/>
              </a:ext>
            </a:extLst>
          </p:cNvPr>
          <p:cNvSpPr txBox="1"/>
          <p:nvPr/>
        </p:nvSpPr>
        <p:spPr>
          <a:xfrm>
            <a:off x="3707786" y="948690"/>
            <a:ext cx="5334001" cy="5909310"/>
          </a:xfrm>
          <a:prstGeom prst="rect">
            <a:avLst/>
          </a:prstGeom>
          <a:noFill/>
        </p:spPr>
        <p:txBody>
          <a:bodyPr wrap="square" rtlCol="0">
            <a:spAutoFit/>
          </a:bodyPr>
          <a:lstStyle/>
          <a:p>
            <a:pPr algn="just"/>
            <a:r>
              <a:rPr lang="en-US" dirty="0">
                <a:latin typeface="Times New Roman" pitchFamily="18" charset="0"/>
                <a:cs typeface="Times New Roman" pitchFamily="18" charset="0"/>
              </a:rPr>
              <a:t>Definition of Documentation by Dr. S.R. Ranganathan</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Documentation may be defined as: </a:t>
            </a:r>
          </a:p>
          <a:p>
            <a:pPr algn="just"/>
            <a:r>
              <a:rPr lang="en-US" dirty="0">
                <a:latin typeface="Times New Roman" pitchFamily="18" charset="0"/>
                <a:cs typeface="Times New Roman" pitchFamily="18" charset="0"/>
              </a:rPr>
              <a:t>1 Promotion and practice of bringing into use of nascent micro thought by specialists (Law 1); and </a:t>
            </a:r>
          </a:p>
          <a:p>
            <a:pPr algn="just"/>
            <a:r>
              <a:rPr lang="en-US" dirty="0">
                <a:latin typeface="Times New Roman" pitchFamily="18" charset="0"/>
                <a:cs typeface="Times New Roman" pitchFamily="18" charset="0"/>
              </a:rPr>
              <a:t>2 Pin-pointed (Law 2) ; </a:t>
            </a:r>
          </a:p>
          <a:p>
            <a:pPr algn="just"/>
            <a:r>
              <a:rPr lang="en-US" dirty="0">
                <a:latin typeface="Times New Roman" pitchFamily="18" charset="0"/>
                <a:cs typeface="Times New Roman" pitchFamily="18" charset="0"/>
              </a:rPr>
              <a:t>3 Exhaustive (Law 3) ; </a:t>
            </a:r>
          </a:p>
          <a:p>
            <a:pPr algn="just"/>
            <a:r>
              <a:rPr lang="en-US" dirty="0">
                <a:latin typeface="Times New Roman" pitchFamily="18" charset="0"/>
                <a:cs typeface="Times New Roman" pitchFamily="18" charset="0"/>
              </a:rPr>
              <a:t>4 Expeditious (Law 4) service of nascent micro thought to specialists ; </a:t>
            </a:r>
          </a:p>
          <a:p>
            <a:pPr algn="just"/>
            <a:r>
              <a:rPr lang="en-US" dirty="0">
                <a:latin typeface="Times New Roman" pitchFamily="18" charset="0"/>
                <a:cs typeface="Times New Roman" pitchFamily="18" charset="0"/>
              </a:rPr>
              <a:t>5 In spite of the continuous ever-increasing cascade (Law 5) of nascent micro thought on an ever-multiplying number of </a:t>
            </a:r>
            <a:r>
              <a:rPr lang="en-US" dirty="0" err="1">
                <a:latin typeface="Times New Roman" pitchFamily="18" charset="0"/>
                <a:cs typeface="Times New Roman" pitchFamily="18" charset="0"/>
              </a:rPr>
              <a:t>specialised</a:t>
            </a:r>
            <a:r>
              <a:rPr lang="en-US" dirty="0">
                <a:latin typeface="Times New Roman" pitchFamily="18" charset="0"/>
                <a:cs typeface="Times New Roman" pitchFamily="18" charset="0"/>
              </a:rPr>
              <a:t> subjects, communicated through several , thousands of periodicals</a:t>
            </a:r>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DAA572E-2586-49F9-85CE-3401EEAACCD0}"/>
              </a:ext>
            </a:extLst>
          </p:cNvPr>
          <p:cNvSpPr txBox="1"/>
          <p:nvPr/>
        </p:nvSpPr>
        <p:spPr>
          <a:xfrm>
            <a:off x="3612880" y="990600"/>
            <a:ext cx="5034774" cy="5078313"/>
          </a:xfrm>
          <a:prstGeom prst="rect">
            <a:avLst/>
          </a:prstGeom>
          <a:noFill/>
        </p:spPr>
        <p:txBody>
          <a:bodyPr wrap="square" rtlCol="0">
            <a:spAutoFit/>
          </a:bodyPr>
          <a:lstStyle/>
          <a:p>
            <a:r>
              <a:rPr lang="en-US" dirty="0">
                <a:latin typeface="Times New Roman" pitchFamily="18" charset="0"/>
                <a:cs typeface="Times New Roman" pitchFamily="18" charset="0"/>
              </a:rPr>
              <a:t>SALIENT FEATURES OF DOCUMENTATION</a:t>
            </a:r>
          </a:p>
          <a:p>
            <a:pPr marL="514350" indent="-514350" algn="just">
              <a:buFont typeface="+mj-lt"/>
              <a:buAutoNum type="arabicPeriod"/>
            </a:pPr>
            <a:r>
              <a:rPr lang="en-US" dirty="0">
                <a:latin typeface="Times New Roman" pitchFamily="18" charset="0"/>
                <a:cs typeface="Times New Roman" pitchFamily="18" charset="0"/>
              </a:rPr>
              <a:t> The act of collecting, classifying and making reading acceptable in records of all kinds of intellectual activity.</a:t>
            </a:r>
          </a:p>
          <a:p>
            <a:pPr marL="514350" indent="-514350" algn="just">
              <a:buFont typeface="+mj-lt"/>
              <a:buAutoNum type="arabicPeriod"/>
            </a:pPr>
            <a:r>
              <a:rPr lang="en-US" dirty="0">
                <a:latin typeface="Times New Roman" pitchFamily="18" charset="0"/>
                <a:cs typeface="Times New Roman" pitchFamily="18" charset="0"/>
              </a:rPr>
              <a:t>The recording of knowledge and the resources of knowledge organizing such records systematically so that they may be found quickly and disseminating by various means both knowledge and sources of knowledge</a:t>
            </a:r>
          </a:p>
          <a:p>
            <a:pPr marL="514350" indent="-514350" algn="just">
              <a:buFont typeface="+mj-lt"/>
              <a:buAutoNum type="arabicPeriod"/>
            </a:pPr>
            <a:r>
              <a:rPr lang="en-US" dirty="0">
                <a:latin typeface="Times New Roman" pitchFamily="18" charset="0"/>
                <a:cs typeface="Times New Roman" pitchFamily="18" charset="0"/>
              </a:rPr>
              <a:t>The recording, organization and dissemination of specialized knowledge</a:t>
            </a:r>
          </a:p>
          <a:p>
            <a:pPr marL="514350" indent="-514350" algn="just">
              <a:buFont typeface="+mj-lt"/>
              <a:buAutoNum type="arabicPeriod"/>
            </a:pPr>
            <a:r>
              <a:rPr lang="en-US" dirty="0">
                <a:latin typeface="Times New Roman" pitchFamily="18" charset="0"/>
                <a:cs typeface="Times New Roman" pitchFamily="18" charset="0"/>
              </a:rPr>
              <a:t>The science of collecting, storing and organizing recorded information material or documents for optimum access.</a:t>
            </a:r>
          </a:p>
          <a:p>
            <a:pPr marL="514350" indent="-514350" algn="just">
              <a:buFont typeface="+mj-lt"/>
              <a:buAutoNum type="arabicPeriod"/>
            </a:pPr>
            <a:r>
              <a:rPr lang="en-US" dirty="0">
                <a:latin typeface="Times New Roman" pitchFamily="18" charset="0"/>
                <a:cs typeface="Times New Roman" pitchFamily="18" charset="0"/>
              </a:rPr>
              <a:t>The selection, classification and dissemination of information.</a:t>
            </a:r>
          </a:p>
          <a:p>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E36DCDB-0D0F-40A4-B489-1F526E994458}"/>
              </a:ext>
            </a:extLst>
          </p:cNvPr>
          <p:cNvSpPr txBox="1"/>
          <p:nvPr/>
        </p:nvSpPr>
        <p:spPr>
          <a:xfrm>
            <a:off x="3723026" y="727115"/>
            <a:ext cx="5334000" cy="6740307"/>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Facets of Documentation </a:t>
            </a: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No doubt, documentation is impossible unless backed by every facet of library activity-from document selection through </a:t>
            </a:r>
            <a:r>
              <a:rPr lang="en-US" sz="2000" dirty="0" err="1">
                <a:latin typeface="Times New Roman" pitchFamily="18" charset="0"/>
                <a:cs typeface="Times New Roman" pitchFamily="18" charset="0"/>
              </a:rPr>
              <a:t>acquisi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tion</a:t>
            </a:r>
            <a:r>
              <a:rPr lang="en-US" sz="2000" dirty="0">
                <a:latin typeface="Times New Roman" pitchFamily="18" charset="0"/>
                <a:cs typeface="Times New Roman" pitchFamily="18" charset="0"/>
              </a:rPr>
              <a:t>, accessioning, classification, cataloguing, circulation work, reference service, and maintenance work to every detail of library management-developed to a higher pitch of efficiency. However, it is possible to </a:t>
            </a:r>
            <a:r>
              <a:rPr lang="en-US" sz="2000" dirty="0" err="1">
                <a:latin typeface="Times New Roman" pitchFamily="18" charset="0"/>
                <a:cs typeface="Times New Roman" pitchFamily="18" charset="0"/>
              </a:rPr>
              <a:t>recognise</a:t>
            </a:r>
            <a:r>
              <a:rPr lang="en-US" sz="2000" dirty="0">
                <a:latin typeface="Times New Roman" pitchFamily="18" charset="0"/>
                <a:cs typeface="Times New Roman" pitchFamily="18" charset="0"/>
              </a:rPr>
              <a:t> and make special mention of the following five facets of documentation: </a:t>
            </a:r>
          </a:p>
          <a:p>
            <a:pPr algn="just"/>
            <a:r>
              <a:rPr lang="en-US" sz="2000" dirty="0">
                <a:latin typeface="Times New Roman" pitchFamily="18" charset="0"/>
                <a:cs typeface="Times New Roman" pitchFamily="18" charset="0"/>
              </a:rPr>
              <a:t>1 Documentation work; </a:t>
            </a:r>
          </a:p>
          <a:p>
            <a:pPr algn="just"/>
            <a:r>
              <a:rPr lang="en-US" sz="2000" dirty="0">
                <a:latin typeface="Times New Roman" pitchFamily="18" charset="0"/>
                <a:cs typeface="Times New Roman" pitchFamily="18" charset="0"/>
              </a:rPr>
              <a:t>2 Documentation service;</a:t>
            </a:r>
          </a:p>
          <a:p>
            <a:pPr algn="just"/>
            <a:r>
              <a:rPr lang="en-US" sz="2000" dirty="0">
                <a:latin typeface="Times New Roman" pitchFamily="18" charset="0"/>
                <a:cs typeface="Times New Roman" pitchFamily="18" charset="0"/>
              </a:rPr>
              <a:t>3 Abstracting work; </a:t>
            </a:r>
          </a:p>
          <a:p>
            <a:pPr algn="just"/>
            <a:r>
              <a:rPr lang="en-US" sz="2000" dirty="0">
                <a:latin typeface="Times New Roman" pitchFamily="18" charset="0"/>
                <a:cs typeface="Times New Roman" pitchFamily="18" charset="0"/>
              </a:rPr>
              <a:t>4 Document reproduction service; and</a:t>
            </a:r>
          </a:p>
          <a:p>
            <a:pPr algn="just"/>
            <a:r>
              <a:rPr lang="en-US" sz="2000" dirty="0">
                <a:latin typeface="Times New Roman" pitchFamily="18" charset="0"/>
                <a:cs typeface="Times New Roman" pitchFamily="18" charset="0"/>
              </a:rPr>
              <a:t>5 Translation service.</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p>
          <a:p>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35E351FE-B2BE-459D-A554-3B6B8E7905B6}"/>
              </a:ext>
            </a:extLst>
          </p:cNvPr>
          <p:cNvSpPr txBox="1"/>
          <p:nvPr/>
        </p:nvSpPr>
        <p:spPr>
          <a:xfrm>
            <a:off x="3612880" y="707470"/>
            <a:ext cx="5336914" cy="6740307"/>
          </a:xfrm>
          <a:prstGeom prst="rect">
            <a:avLst/>
          </a:prstGeom>
          <a:noFill/>
        </p:spPr>
        <p:txBody>
          <a:bodyPr wrap="square" rtlCol="0">
            <a:spAutoFit/>
          </a:bodyPr>
          <a:lstStyle/>
          <a:p>
            <a:pPr algn="just"/>
            <a:r>
              <a:rPr lang="en-US" dirty="0">
                <a:latin typeface="Times New Roman" pitchFamily="18" charset="0"/>
                <a:cs typeface="Times New Roman" pitchFamily="18" charset="0"/>
              </a:rPr>
              <a:t>Documentation list</a:t>
            </a:r>
          </a:p>
          <a:p>
            <a:pPr algn="just"/>
            <a:r>
              <a:rPr lang="en-US" dirty="0">
                <a:latin typeface="Times New Roman" pitchFamily="18" charset="0"/>
                <a:cs typeface="Times New Roman" pitchFamily="18" charset="0"/>
              </a:rPr>
              <a:t>New name for bibliography with emphasis on the inclusion of micro documents and on the reader served being a specialist engaged in research, business, deliberation, or administration. </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Kinds of Documentation List </a:t>
            </a:r>
          </a:p>
          <a:p>
            <a:r>
              <a:rPr lang="en-US" dirty="0">
                <a:latin typeface="Times New Roman" pitchFamily="18" charset="0"/>
                <a:cs typeface="Times New Roman" pitchFamily="18" charset="0"/>
              </a:rPr>
              <a:t>1 Kinds Based on Nature of Entry </a:t>
            </a:r>
          </a:p>
          <a:p>
            <a:pPr algn="just"/>
            <a:r>
              <a:rPr lang="en-US" dirty="0">
                <a:latin typeface="Times New Roman" pitchFamily="18" charset="0"/>
                <a:cs typeface="Times New Roman" pitchFamily="18" charset="0"/>
              </a:rPr>
              <a:t>11 Bare documentation list-A documentation list mention- </a:t>
            </a:r>
            <a:r>
              <a:rPr lang="en-US" dirty="0" err="1">
                <a:latin typeface="Times New Roman" pitchFamily="18" charset="0"/>
                <a:cs typeface="Times New Roman" pitchFamily="18" charset="0"/>
              </a:rPr>
              <a:t>ing</a:t>
            </a:r>
            <a:r>
              <a:rPr lang="en-US" dirty="0">
                <a:latin typeface="Times New Roman" pitchFamily="18" charset="0"/>
                <a:cs typeface="Times New Roman" pitchFamily="18" charset="0"/>
              </a:rPr>
              <a:t> the author, the title, and either</a:t>
            </a:r>
          </a:p>
          <a:p>
            <a:pPr algn="just"/>
            <a:r>
              <a:rPr lang="en-US" dirty="0">
                <a:latin typeface="Times New Roman" pitchFamily="18" charset="0"/>
                <a:cs typeface="Times New Roman" pitchFamily="18" charset="0"/>
              </a:rPr>
              <a:t>1 collation and imprint in the case of a macro document; or </a:t>
            </a:r>
          </a:p>
          <a:p>
            <a:pPr algn="just"/>
            <a:r>
              <a:rPr lang="en-US" dirty="0">
                <a:latin typeface="Times New Roman" pitchFamily="18" charset="0"/>
                <a:cs typeface="Times New Roman" pitchFamily="18" charset="0"/>
              </a:rPr>
              <a:t>2 name of the host document and the exact place of occurrence within it in the case of a micro document. </a:t>
            </a:r>
          </a:p>
          <a:p>
            <a:pPr algn="just"/>
            <a:r>
              <a:rPr lang="en-US" dirty="0">
                <a:latin typeface="Times New Roman" pitchFamily="18" charset="0"/>
                <a:cs typeface="Times New Roman" pitchFamily="18" charset="0"/>
              </a:rPr>
              <a:t>12 Annotated documentation list-A documentation list in which the scope, the standard, and the authoritative nature of a document is indicated in brief terms in all cases found necessary</a:t>
            </a:r>
          </a:p>
          <a:p>
            <a:pPr algn="just"/>
            <a:endParaRPr lang="en-US" dirty="0">
              <a:latin typeface="Times New Roman" pitchFamily="18" charset="0"/>
              <a:cs typeface="Times New Roman" pitchFamily="18" charset="0"/>
            </a:endParaRPr>
          </a:p>
          <a:p>
            <a:endParaRPr lang="en-US" dirty="0"/>
          </a:p>
          <a:p>
            <a:endParaRPr lang="en-US" dirty="0"/>
          </a:p>
          <a:p>
            <a:endParaRPr lang="en-US" dirty="0"/>
          </a:p>
          <a:p>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86C2EDA-8BF3-492F-97D5-A1B92CC0AEFE}"/>
              </a:ext>
            </a:extLst>
          </p:cNvPr>
          <p:cNvSpPr txBox="1"/>
          <p:nvPr/>
        </p:nvSpPr>
        <p:spPr>
          <a:xfrm flipH="1">
            <a:off x="3707786" y="1093546"/>
            <a:ext cx="4817710" cy="5632311"/>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13 Documentation list with abstracts-A documentation list in which a brief statement of the essential contribution to knowledge made by a document is given in the form of an "abstract". </a:t>
            </a:r>
          </a:p>
          <a:p>
            <a:pPr algn="just"/>
            <a:r>
              <a:rPr lang="en-US" sz="2000" dirty="0">
                <a:latin typeface="Times New Roman" pitchFamily="18" charset="0"/>
                <a:cs typeface="Times New Roman" pitchFamily="18" charset="0"/>
              </a:rPr>
              <a:t>14 Abstracting periodical-A periodical giving a list of articles bearing on a stated subject and appearing in the current fascicules of periodicals, each entry being provided with an abstract of the article described by it. It may also include annotated entries of books currently published. </a:t>
            </a:r>
          </a:p>
          <a:p>
            <a:pPr algn="just"/>
            <a:r>
              <a:rPr lang="en-US" sz="2000" dirty="0">
                <a:latin typeface="Times New Roman" pitchFamily="18" charset="0"/>
                <a:cs typeface="Times New Roman" pitchFamily="18" charset="0"/>
              </a:rPr>
              <a:t>15 Bibliographical periodical-Generic term for abstracting and indexing periodicals.</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143000" y="1828800"/>
            <a:ext cx="6858000" cy="5405438"/>
          </a:xfrm>
        </p:spPr>
        <p:txBody>
          <a:bodyPr vert="horz" lIns="91440" tIns="45720" rIns="91440" bIns="45720" rtlCol="0" anchor="ctr">
            <a:normAutofit fontScale="85000" lnSpcReduction="20000"/>
          </a:bodyPr>
          <a:lstStyle/>
          <a:p>
            <a:pPr algn="l">
              <a:lnSpc>
                <a:spcPct val="90000"/>
              </a:lnSpc>
              <a:buFont typeface="Arial"/>
              <a:buChar char="•"/>
            </a:pPr>
            <a:endParaRPr lang="en-US" sz="2400" b="1" dirty="0">
              <a:solidFill>
                <a:schemeClr val="tx1">
                  <a:lumMod val="85000"/>
                  <a:lumOff val="15000"/>
                </a:schemeClr>
              </a:solidFill>
            </a:endParaRPr>
          </a:p>
          <a:p>
            <a:pPr algn="l">
              <a:lnSpc>
                <a:spcPct val="90000"/>
              </a:lnSpc>
              <a:buFont typeface="Arial"/>
              <a:buChar char="•"/>
            </a:pPr>
            <a:endParaRPr lang="en-US" sz="2400" b="1" dirty="0">
              <a:solidFill>
                <a:schemeClr val="tx1">
                  <a:lumMod val="85000"/>
                  <a:lumOff val="15000"/>
                </a:schemeClr>
              </a:solidFill>
            </a:endParaRPr>
          </a:p>
          <a:p>
            <a:pPr algn="l">
              <a:lnSpc>
                <a:spcPct val="90000"/>
              </a:lnSpc>
              <a:buFont typeface="Arial"/>
              <a:buChar char="•"/>
            </a:pPr>
            <a:endParaRPr lang="en-US" sz="2400" b="1" dirty="0">
              <a:solidFill>
                <a:schemeClr val="tx1">
                  <a:lumMod val="85000"/>
                  <a:lumOff val="15000"/>
                </a:schemeClr>
              </a:solidFill>
            </a:endParaRPr>
          </a:p>
          <a:p>
            <a:pPr algn="l">
              <a:lnSpc>
                <a:spcPct val="90000"/>
              </a:lnSpc>
              <a:buFont typeface="Arial"/>
              <a:buChar char="•"/>
            </a:pPr>
            <a:endParaRPr lang="en-US" sz="2400" b="1" dirty="0">
              <a:solidFill>
                <a:schemeClr val="tx1">
                  <a:lumMod val="85000"/>
                  <a:lumOff val="15000"/>
                </a:schemeClr>
              </a:solidFill>
            </a:endParaRPr>
          </a:p>
          <a:p>
            <a:pPr algn="l">
              <a:lnSpc>
                <a:spcPct val="90000"/>
              </a:lnSpc>
            </a:pPr>
            <a:r>
              <a:rPr lang="en-US" sz="3000" b="1" dirty="0">
                <a:solidFill>
                  <a:schemeClr val="tx1">
                    <a:lumMod val="85000"/>
                    <a:lumOff val="15000"/>
                  </a:schemeClr>
                </a:solidFill>
              </a:rPr>
              <a:t>WHAT IS DOCUMENTATION ?</a:t>
            </a:r>
          </a:p>
          <a:p>
            <a:pPr algn="l">
              <a:lnSpc>
                <a:spcPct val="90000"/>
              </a:lnSpc>
            </a:pPr>
            <a:endParaRPr lang="en-US" sz="3000" b="1" dirty="0">
              <a:solidFill>
                <a:schemeClr val="tx1">
                  <a:lumMod val="85000"/>
                  <a:lumOff val="15000"/>
                </a:schemeClr>
              </a:solidFill>
            </a:endParaRPr>
          </a:p>
          <a:p>
            <a:pPr algn="l">
              <a:lnSpc>
                <a:spcPct val="90000"/>
              </a:lnSpc>
            </a:pPr>
            <a:r>
              <a:rPr lang="en-US" sz="3000" b="1" dirty="0">
                <a:solidFill>
                  <a:schemeClr val="tx1">
                    <a:lumMod val="85000"/>
                    <a:lumOff val="15000"/>
                  </a:schemeClr>
                </a:solidFill>
              </a:rPr>
              <a:t>T</a:t>
            </a:r>
            <a:r>
              <a:rPr lang="en-US" sz="3000" dirty="0">
                <a:solidFill>
                  <a:schemeClr val="tx1">
                    <a:lumMod val="85000"/>
                    <a:lumOff val="15000"/>
                  </a:schemeClr>
                </a:solidFill>
              </a:rPr>
              <a:t>he word ‘Documentation’ derived from Document meaning official paper. Document means material that provides official information or evidence or that serves as a record.</a:t>
            </a:r>
          </a:p>
          <a:p>
            <a:pPr algn="l">
              <a:lnSpc>
                <a:spcPct val="90000"/>
              </a:lnSpc>
              <a:buFont typeface="Arial"/>
              <a:buChar char="•"/>
            </a:pPr>
            <a:r>
              <a:rPr lang="en-US" sz="3000" dirty="0">
                <a:solidFill>
                  <a:schemeClr val="tx1">
                    <a:lumMod val="85000"/>
                    <a:lumOff val="15000"/>
                  </a:schemeClr>
                </a:solidFill>
              </a:rPr>
              <a:t>The connotational meaning of documentation is processing of information or document. Documentation is that process that process by which the documents are ready to use in a stratified way i.e. the process of classifying and annotating texts, photographs etc. </a:t>
            </a:r>
          </a:p>
          <a:p>
            <a:pPr algn="l">
              <a:lnSpc>
                <a:spcPct val="90000"/>
              </a:lnSpc>
              <a:buFont typeface="Arial"/>
              <a:buChar char="•"/>
            </a:pPr>
            <a:endParaRPr lang="en-US" sz="2400" dirty="0">
              <a:solidFill>
                <a:schemeClr val="tx1">
                  <a:lumMod val="85000"/>
                  <a:lumOff val="15000"/>
                </a:schemeClr>
              </a:solidFill>
            </a:endParaRPr>
          </a:p>
          <a:p>
            <a:pPr algn="l">
              <a:lnSpc>
                <a:spcPct val="90000"/>
              </a:lnSpc>
              <a:buFont typeface="Arial"/>
              <a:buChar char="•"/>
            </a:pPr>
            <a:endParaRPr lang="en-US" sz="2400" dirty="0">
              <a:solidFill>
                <a:schemeClr val="tx1">
                  <a:lumMod val="85000"/>
                  <a:lumOff val="15000"/>
                </a:schemeClr>
              </a:solidFill>
            </a:endParaRPr>
          </a:p>
          <a:p>
            <a:pPr algn="l">
              <a:lnSpc>
                <a:spcPct val="90000"/>
              </a:lnSpc>
              <a:buFont typeface="Arial"/>
              <a:buChar char="•"/>
            </a:pPr>
            <a:endParaRPr lang="en-US" sz="2400" dirty="0">
              <a:solidFill>
                <a:schemeClr val="tx1">
                  <a:lumMod val="85000"/>
                  <a:lumOff val="15000"/>
                </a:schemeClr>
              </a:solidFill>
            </a:endParaRPr>
          </a:p>
          <a:p>
            <a:pPr algn="l">
              <a:lnSpc>
                <a:spcPct val="90000"/>
              </a:lnSpc>
              <a:buFont typeface="Arial"/>
              <a:buChar char="•"/>
            </a:pPr>
            <a:endParaRPr lang="en-US" sz="2400" dirty="0">
              <a:solidFill>
                <a:schemeClr val="tx1">
                  <a:lumMod val="85000"/>
                  <a:lumOff val="15000"/>
                </a:schemeClr>
              </a:solidFill>
            </a:endParaRPr>
          </a:p>
          <a:p>
            <a:pPr algn="l">
              <a:lnSpc>
                <a:spcPct val="90000"/>
              </a:lnSpc>
              <a:buFont typeface="Arial"/>
              <a:buChar char="•"/>
            </a:pPr>
            <a:endParaRPr lang="en-US" sz="2400" b="1" dirty="0">
              <a:solidFill>
                <a:schemeClr val="tx1">
                  <a:lumMod val="85000"/>
                  <a:lumOff val="15000"/>
                </a:schemeClr>
              </a:solidFill>
            </a:endParaRPr>
          </a:p>
          <a:p>
            <a:pPr algn="l">
              <a:lnSpc>
                <a:spcPct val="90000"/>
              </a:lnSpc>
              <a:buFont typeface="Arial"/>
              <a:buChar char="•"/>
            </a:pPr>
            <a:endParaRPr lang="en-US" sz="2400" b="1" dirty="0">
              <a:solidFill>
                <a:schemeClr val="tx1">
                  <a:lumMod val="85000"/>
                  <a:lumOff val="15000"/>
                </a:schemeClr>
              </a:solidFill>
            </a:endParaRPr>
          </a:p>
          <a:p>
            <a:pPr algn="l">
              <a:lnSpc>
                <a:spcPct val="90000"/>
              </a:lnSpc>
              <a:buFont typeface="Arial"/>
              <a:buChar char="•"/>
            </a:pPr>
            <a:endParaRPr lang="en-US" sz="2400" b="1" dirty="0">
              <a:solidFill>
                <a:schemeClr val="tx1">
                  <a:lumMod val="85000"/>
                  <a:lumOff val="15000"/>
                </a:schemeClr>
              </a:solidFill>
            </a:endParaRPr>
          </a:p>
          <a:p>
            <a:pPr algn="l">
              <a:lnSpc>
                <a:spcPct val="90000"/>
              </a:lnSpc>
              <a:buFont typeface="Arial"/>
              <a:buChar char="•"/>
            </a:pPr>
            <a:endParaRPr lang="en-US" sz="2400" b="1" dirty="0">
              <a:solidFill>
                <a:schemeClr val="tx1">
                  <a:lumMod val="85000"/>
                  <a:lumOff val="15000"/>
                </a:schemeClr>
              </a:solidFill>
            </a:endParaRPr>
          </a:p>
          <a:p>
            <a:pPr algn="l">
              <a:lnSpc>
                <a:spcPct val="90000"/>
              </a:lnSpc>
              <a:buFont typeface="Arial"/>
              <a:buChar char="•"/>
            </a:pPr>
            <a:endParaRPr lang="en-US" sz="2400" b="1" dirty="0">
              <a:solidFill>
                <a:schemeClr val="tx1">
                  <a:lumMod val="85000"/>
                  <a:lumOff val="15000"/>
                </a:schemeClr>
              </a:solidFill>
            </a:endParaRPr>
          </a:p>
          <a:p>
            <a:pPr algn="l">
              <a:lnSpc>
                <a:spcPct val="90000"/>
              </a:lnSpc>
              <a:buFont typeface="Arial"/>
              <a:buChar char="•"/>
            </a:pPr>
            <a:endParaRPr lang="en-US" sz="2400" b="1" dirty="0">
              <a:solidFill>
                <a:schemeClr val="tx1">
                  <a:lumMod val="85000"/>
                  <a:lumOff val="15000"/>
                </a:schemeClr>
              </a:solidFill>
            </a:endParaRPr>
          </a:p>
          <a:p>
            <a:pPr algn="l">
              <a:lnSpc>
                <a:spcPct val="90000"/>
              </a:lnSpc>
              <a:buFont typeface="Arial"/>
              <a:buChar char="•"/>
            </a:pPr>
            <a:endParaRPr lang="en-US" sz="2400" b="1" dirty="0">
              <a:solidFill>
                <a:schemeClr val="tx1">
                  <a:lumMod val="85000"/>
                  <a:lumOff val="15000"/>
                </a:schemeClr>
              </a:solidFill>
            </a:endParaRPr>
          </a:p>
          <a:p>
            <a:pPr algn="l">
              <a:lnSpc>
                <a:spcPct val="90000"/>
              </a:lnSpc>
              <a:buFont typeface="Arial"/>
              <a:buChar char="•"/>
            </a:pPr>
            <a:endParaRPr lang="en-US" sz="2400" b="1" dirty="0">
              <a:solidFill>
                <a:schemeClr val="tx1">
                  <a:lumMod val="85000"/>
                  <a:lumOff val="15000"/>
                </a:schemeClr>
              </a:solidFill>
            </a:endParaRPr>
          </a:p>
          <a:p>
            <a:pPr algn="l">
              <a:lnSpc>
                <a:spcPct val="90000"/>
              </a:lnSpc>
              <a:buFont typeface="Arial"/>
              <a:buChar char="•"/>
            </a:pPr>
            <a:endParaRPr lang="en-US" sz="2400" dirty="0">
              <a:solidFill>
                <a:schemeClr val="tx1">
                  <a:lumMod val="85000"/>
                  <a:lumOff val="1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A68C367-AFEC-4E65-BCB1-7EEFAF5BA8A6}"/>
              </a:ext>
            </a:extLst>
          </p:cNvPr>
          <p:cNvSpPr txBox="1"/>
          <p:nvPr/>
        </p:nvSpPr>
        <p:spPr>
          <a:xfrm>
            <a:off x="3490720" y="-685800"/>
            <a:ext cx="5436212" cy="9510296"/>
          </a:xfrm>
          <a:prstGeom prst="rect">
            <a:avLst/>
          </a:prstGeom>
          <a:noFill/>
        </p:spPr>
        <p:txBody>
          <a:bodyPr wrap="square" rtlCol="0">
            <a:spAutoFit/>
          </a:bodyPr>
          <a:lstStyle/>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2 Kinds Based on Structure of the List</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2 1 Documentation list of contents-A documentation list giving, in a separate block of its own, the contents of each periodical covered by it. This is the cheapest form of documentation list. It does not require the continuing help of a classifier or a cataloguer. It is largely a matter of assembling the contents-pages in a prescribed sequence and producing copies. This is the least helpful form of documentation list.</a:t>
            </a:r>
          </a:p>
          <a:p>
            <a:pPr algn="just"/>
            <a:r>
              <a:rPr lang="en-US" dirty="0">
                <a:latin typeface="Times New Roman" pitchFamily="18" charset="0"/>
                <a:cs typeface="Times New Roman" pitchFamily="18" charset="0"/>
              </a:rPr>
              <a:t>22 Dictionary documentation list-A documentation list giving in one alphabetical sequence entries of each document both under the name(s) of its author(s) and under its specific subject.</a:t>
            </a:r>
          </a:p>
          <a:p>
            <a:pPr algn="just"/>
            <a:r>
              <a:rPr lang="en-US" dirty="0">
                <a:latin typeface="Times New Roman" pitchFamily="18" charset="0"/>
                <a:cs typeface="Times New Roman" pitchFamily="18" charset="0"/>
              </a:rPr>
              <a:t>23 Documentation list on broad subject basis-A </a:t>
            </a:r>
            <a:r>
              <a:rPr lang="en-US" dirty="0" err="1">
                <a:latin typeface="Times New Roman" pitchFamily="18" charset="0"/>
                <a:cs typeface="Times New Roman" pitchFamily="18" charset="0"/>
              </a:rPr>
              <a:t>docu</a:t>
            </a:r>
            <a:r>
              <a:rPr lang="en-US" dirty="0">
                <a:latin typeface="Times New Roman" pitchFamily="18" charset="0"/>
                <a:cs typeface="Times New Roman" pitchFamily="18" charset="0"/>
              </a:rPr>
              <a:t>- mentation list which groups the documents under a few subjects of large extension and arranges the documents in each group alpha- </a:t>
            </a:r>
            <a:r>
              <a:rPr lang="en-US" dirty="0" err="1">
                <a:latin typeface="Times New Roman" pitchFamily="18" charset="0"/>
                <a:cs typeface="Times New Roman" pitchFamily="18" charset="0"/>
              </a:rPr>
              <a:t>betically</a:t>
            </a:r>
            <a:r>
              <a:rPr lang="en-US" dirty="0">
                <a:latin typeface="Times New Roman" pitchFamily="18" charset="0"/>
                <a:cs typeface="Times New Roman" pitchFamily="18" charset="0"/>
              </a:rPr>
              <a:t> by author's names.</a:t>
            </a:r>
          </a:p>
          <a:p>
            <a:pPr algn="just"/>
            <a:r>
              <a:rPr lang="en-US" dirty="0">
                <a:latin typeface="Times New Roman" pitchFamily="18" charset="0"/>
                <a:cs typeface="Times New Roman" pitchFamily="18" charset="0"/>
              </a:rPr>
              <a:t>24 Classified documentation list-A documentation list in which the documents are arranged systematically by their specific subjects. This arrangement requires the use of class numbers to represent subjects. </a:t>
            </a: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FE450522-2D0E-4F4C-8842-CD11AC4E4939}"/>
              </a:ext>
            </a:extLst>
          </p:cNvPr>
          <p:cNvSpPr txBox="1"/>
          <p:nvPr/>
        </p:nvSpPr>
        <p:spPr>
          <a:xfrm>
            <a:off x="3638280" y="196443"/>
            <a:ext cx="5436214" cy="8402300"/>
          </a:xfrm>
          <a:prstGeom prst="rect">
            <a:avLst/>
          </a:prstGeom>
          <a:noFill/>
        </p:spPr>
        <p:txBody>
          <a:bodyPr wrap="square" rtlCol="0">
            <a:spAutoFit/>
          </a:bodyPr>
          <a:lstStyle/>
          <a:p>
            <a:endParaRPr lang="en-US" dirty="0"/>
          </a:p>
          <a:p>
            <a:pPr algn="just"/>
            <a:r>
              <a:rPr lang="en-US" dirty="0">
                <a:latin typeface="Times New Roman" pitchFamily="18" charset="0"/>
                <a:cs typeface="Times New Roman" pitchFamily="18" charset="0"/>
              </a:rPr>
              <a:t>3 Omnibus Universal Documentation List</a:t>
            </a:r>
          </a:p>
          <a:p>
            <a:pPr algn="just"/>
            <a:r>
              <a:rPr lang="en-US" dirty="0">
                <a:latin typeface="Times New Roman" pitchFamily="18" charset="0"/>
                <a:cs typeface="Times New Roman" pitchFamily="18" charset="0"/>
              </a:rPr>
              <a:t> Theoretically, a complete or omnibus universal documentation list is conceivable. It will cover all macro and micro documents of all standards, that is, all the books, periodical publications, articles in periodicals, non-conventional documents, and meta- documents-published in all countries, in all languages, on all subjects, and at 811 times. This will be too unwieldy for use.</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4 International documentation list-</a:t>
            </a:r>
          </a:p>
          <a:p>
            <a:pPr algn="just"/>
            <a:r>
              <a:rPr lang="en-US" dirty="0">
                <a:latin typeface="Times New Roman" pitchFamily="18" charset="0"/>
                <a:cs typeface="Times New Roman" pitchFamily="18" charset="0"/>
              </a:rPr>
              <a:t>A documentation list of more or less exhaustive international coverage of periodical publications and books. ' The production of this list is bound to suffer from time-lag. </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5 National documentation list-</a:t>
            </a:r>
          </a:p>
          <a:p>
            <a:pPr algn="just"/>
            <a:r>
              <a:rPr lang="en-US" dirty="0">
                <a:latin typeface="Times New Roman" pitchFamily="18" charset="0"/>
                <a:cs typeface="Times New Roman" pitchFamily="18" charset="0"/>
              </a:rPr>
              <a:t>A documentation list &amp;</a:t>
            </a:r>
            <a:r>
              <a:rPr lang="en-US" dirty="0" err="1">
                <a:latin typeface="Times New Roman" pitchFamily="18" charset="0"/>
                <a:cs typeface="Times New Roman" pitchFamily="18" charset="0"/>
              </a:rPr>
              <a:t>uited</a:t>
            </a:r>
            <a:r>
              <a:rPr lang="en-US" dirty="0">
                <a:latin typeface="Times New Roman" pitchFamily="18" charset="0"/>
                <a:cs typeface="Times New Roman" pitchFamily="18" charset="0"/>
              </a:rPr>
              <a:t> to the exact requirements of the investigations, the industries, &amp;d the administrative and scientific work actually in progress %thin the nation, and confined to the publications produced or ;"received in the country</a:t>
            </a:r>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0CF8CB37-D069-48D8-8137-D43995B50FB9}"/>
              </a:ext>
            </a:extLst>
          </p:cNvPr>
          <p:cNvSpPr/>
          <p:nvPr/>
        </p:nvSpPr>
        <p:spPr>
          <a:xfrm>
            <a:off x="3747008" y="791147"/>
            <a:ext cx="5092192" cy="5940088"/>
          </a:xfrm>
          <a:prstGeom prst="rect">
            <a:avLst/>
          </a:prstGeom>
        </p:spPr>
        <p:txBody>
          <a:bodyPr wrap="square">
            <a:spAutoFit/>
          </a:bodyPr>
          <a:lstStyle/>
          <a:p>
            <a:pPr algn="just"/>
            <a:r>
              <a:rPr lang="en-US" sz="2000" dirty="0">
                <a:latin typeface="Times New Roman" pitchFamily="18" charset="0"/>
                <a:cs typeface="Times New Roman" pitchFamily="18" charset="0"/>
              </a:rPr>
              <a:t>Documentation Activities in India</a:t>
            </a:r>
          </a:p>
          <a:p>
            <a:pPr algn="just"/>
            <a:r>
              <a:rPr lang="en-US" sz="2000" dirty="0">
                <a:latin typeface="Times New Roman" pitchFamily="18" charset="0"/>
                <a:cs typeface="Times New Roman" pitchFamily="18" charset="0"/>
              </a:rPr>
              <a:t>The tempo and success of documentation activity is determined by the degree of intensity and sophistication of the industrial and social environment. The logic of the situation in developing countries obliges the government to take the initiative in the establishment of documentation service re- lying upon the laboratories, research institutions, and universities operated with public funds. </a:t>
            </a:r>
          </a:p>
          <a:p>
            <a:pPr algn="just"/>
            <a:r>
              <a:rPr lang="en-US" sz="2000" dirty="0">
                <a:latin typeface="Times New Roman" pitchFamily="18" charset="0"/>
                <a:cs typeface="Times New Roman" pitchFamily="18" charset="0"/>
              </a:rPr>
              <a:t>Documentation service is a two-way activity where the </a:t>
            </a:r>
            <a:r>
              <a:rPr lang="en-US" sz="2000" dirty="0" err="1">
                <a:latin typeface="Times New Roman" pitchFamily="18" charset="0"/>
                <a:cs typeface="Times New Roman" pitchFamily="18" charset="0"/>
              </a:rPr>
              <a:t>dissemina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tion</a:t>
            </a:r>
            <a:r>
              <a:rPr lang="en-US" sz="2000" dirty="0">
                <a:latin typeface="Times New Roman" pitchFamily="18" charset="0"/>
                <a:cs typeface="Times New Roman" pitchFamily="18" charset="0"/>
              </a:rPr>
              <a:t> and feedback are closely interlinked. This also means that the dynamics of the </a:t>
            </a:r>
            <a:r>
              <a:rPr lang="en-US" sz="2000" dirty="0" err="1">
                <a:latin typeface="Times New Roman" pitchFamily="18" charset="0"/>
                <a:cs typeface="Times New Roman" pitchFamily="18" charset="0"/>
              </a:rPr>
              <a:t>sen</a:t>
            </a:r>
            <a:r>
              <a:rPr lang="en-US" sz="2000" dirty="0">
                <a:latin typeface="Times New Roman" pitchFamily="18" charset="0"/>
                <a:cs typeface="Times New Roman" pitchFamily="18" charset="0"/>
              </a:rPr>
              <a:t> ice is a factor of the intensity of the research and developmental activities of the society.</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3F73D161-3B31-4B1A-B6D6-07A0B785B6B6}"/>
              </a:ext>
            </a:extLst>
          </p:cNvPr>
          <p:cNvSpPr/>
          <p:nvPr/>
        </p:nvSpPr>
        <p:spPr>
          <a:xfrm>
            <a:off x="3707786" y="526116"/>
            <a:ext cx="5131414" cy="6186309"/>
          </a:xfrm>
          <a:prstGeom prst="rect">
            <a:avLst/>
          </a:prstGeom>
        </p:spPr>
        <p:txBody>
          <a:bodyPr wrap="square">
            <a:spAutoFit/>
          </a:bodyPr>
          <a:lstStyle/>
          <a:p>
            <a:pPr algn="just"/>
            <a:r>
              <a:rPr lang="en-US" dirty="0">
                <a:latin typeface="Times New Roman" pitchFamily="18" charset="0"/>
                <a:cs typeface="Times New Roman" pitchFamily="18" charset="0"/>
              </a:rPr>
              <a:t>1. Scientific Activity</a:t>
            </a:r>
          </a:p>
          <a:p>
            <a:pPr algn="just"/>
            <a:r>
              <a:rPr lang="en-US" dirty="0">
                <a:latin typeface="Times New Roman" pitchFamily="18" charset="0"/>
                <a:cs typeface="Times New Roman" pitchFamily="18" charset="0"/>
              </a:rPr>
              <a:t>An important landmark in the scientific activities in India is the establishment of the Royal Asiatic Society of Bengal in 1784. With the formation of this society, scientific activities grew steadily. The Botanical and Geological </a:t>
            </a:r>
            <a:r>
              <a:rPr lang="en-US" dirty="0" err="1">
                <a:latin typeface="Times New Roman" pitchFamily="18" charset="0"/>
                <a:cs typeface="Times New Roman" pitchFamily="18" charset="0"/>
              </a:rPr>
              <a:t>Sun~eys</a:t>
            </a:r>
            <a:r>
              <a:rPr lang="en-US" dirty="0">
                <a:latin typeface="Times New Roman" pitchFamily="18" charset="0"/>
                <a:cs typeface="Times New Roman" pitchFamily="18" charset="0"/>
              </a:rPr>
              <a:t> of India were founded towards the end of the nineteenth century and the Zoological Survey was established in the beginning of the twentieth century. The first scientific periodical for disseminating scientific work in India, Journal of the Royal Asiatic Society of Bengal, was started in 1832 and the first abstracting effort, The Calcutta Medical </a:t>
            </a:r>
            <a:r>
              <a:rPr lang="en-US" dirty="0" err="1">
                <a:latin typeface="Times New Roman" pitchFamily="18" charset="0"/>
                <a:cs typeface="Times New Roman" pitchFamily="18" charset="0"/>
              </a:rPr>
              <a:t>Netcs</a:t>
            </a:r>
            <a:r>
              <a:rPr lang="en-US" dirty="0">
                <a:latin typeface="Times New Roman" pitchFamily="18" charset="0"/>
                <a:cs typeface="Times New Roman" pitchFamily="18" charset="0"/>
              </a:rPr>
              <a:t>, brought out under the patronage of Surgeon Major D. B. Smith and Surgeon Major J. hl. Coates was published in 1880.</a:t>
            </a:r>
            <a:r>
              <a:rPr lang="en-US" dirty="0"/>
              <a:t> </a:t>
            </a:r>
            <a:r>
              <a:rPr lang="en-US" dirty="0">
                <a:latin typeface="Times New Roman" pitchFamily="18" charset="0"/>
                <a:cs typeface="Times New Roman" pitchFamily="18" charset="0"/>
              </a:rPr>
              <a:t>Two research centers were also developed in the second decade of this century: the Indian Institute of Science and the Indian Association for the Cultivation of Science.</a:t>
            </a: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AABC09D5-CB39-4689-B385-44B7664CD8C9}"/>
              </a:ext>
            </a:extLst>
          </p:cNvPr>
          <p:cNvSpPr/>
          <p:nvPr/>
        </p:nvSpPr>
        <p:spPr>
          <a:xfrm>
            <a:off x="3707786" y="-990600"/>
            <a:ext cx="4572000" cy="9787295"/>
          </a:xfrm>
          <a:prstGeom prst="rect">
            <a:avLst/>
          </a:prstGeom>
        </p:spPr>
        <p:txBody>
          <a:bodyPr>
            <a:spAutoFit/>
          </a:bodyPr>
          <a:lstStyle/>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During World War II, the government of India had to take an in- </a:t>
            </a:r>
            <a:r>
              <a:rPr lang="en-US" dirty="0" err="1">
                <a:latin typeface="Times New Roman" pitchFamily="18" charset="0"/>
                <a:cs typeface="Times New Roman" pitchFamily="18" charset="0"/>
              </a:rPr>
              <a:t>terest</a:t>
            </a:r>
            <a:r>
              <a:rPr lang="en-US" dirty="0">
                <a:latin typeface="Times New Roman" pitchFamily="18" charset="0"/>
                <a:cs typeface="Times New Roman" pitchFamily="18" charset="0"/>
              </a:rPr>
              <a:t> in the development of industrial research in India. It set up a bureau for making a survey of industrial activity, and this was the forerunner of the Council of Scientific and Industrial Research (CSIR), which was established in 1942.</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India entered the field of research and </a:t>
            </a:r>
            <a:r>
              <a:rPr lang="en-US" dirty="0" err="1">
                <a:latin typeface="Times New Roman" pitchFamily="18" charset="0"/>
                <a:cs typeface="Times New Roman" pitchFamily="18" charset="0"/>
              </a:rPr>
              <a:t>dearelopment</a:t>
            </a:r>
            <a:r>
              <a:rPr lang="en-US" dirty="0">
                <a:latin typeface="Times New Roman" pitchFamily="18" charset="0"/>
                <a:cs typeface="Times New Roman" pitchFamily="18" charset="0"/>
              </a:rPr>
              <a:t> in atomic energy during 1948, with the setting up of the Atomic Energy Com- mission under the Atomic Energy Act of 1948.</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These institutional libraries, like those of the Asiatic Society of Bengal, the Indian Agricultural Research Institute, the Indian Institute of Science, the Indian Association for the Cultivation of Science, the Central Research Institute (under I.C.R/I.R.), and sur- vey organizations such as the Geological Survey, Botanical Survey, Zoological Survey, etc., still hold the richest collections in the country in the various fields of science and technology.</a:t>
            </a:r>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0BCDF857-F1B8-4FD4-B204-01714CE956E4}"/>
              </a:ext>
            </a:extLst>
          </p:cNvPr>
          <p:cNvSpPr/>
          <p:nvPr/>
        </p:nvSpPr>
        <p:spPr>
          <a:xfrm>
            <a:off x="3490720" y="228600"/>
            <a:ext cx="5653280" cy="7848302"/>
          </a:xfrm>
          <a:prstGeom prst="rect">
            <a:avLst/>
          </a:prstGeom>
        </p:spPr>
        <p:txBody>
          <a:bodyPr wrap="square">
            <a:spAutoFit/>
          </a:bodyPr>
          <a:lstStyle/>
          <a:p>
            <a:endParaRPr lang="en-US" dirty="0"/>
          </a:p>
          <a:p>
            <a:endParaRPr lang="en-US" dirty="0"/>
          </a:p>
          <a:p>
            <a:endParaRPr lang="en-US" dirty="0"/>
          </a:p>
          <a:p>
            <a:pPr algn="just"/>
            <a:r>
              <a:rPr lang="en-US" dirty="0"/>
              <a:t>2</a:t>
            </a:r>
            <a:r>
              <a:rPr lang="en-US" dirty="0">
                <a:latin typeface="Times New Roman" pitchFamily="18" charset="0"/>
                <a:cs typeface="Times New Roman" pitchFamily="18" charset="0"/>
              </a:rPr>
              <a:t>. The Government's Interest in Documentation</a:t>
            </a:r>
          </a:p>
          <a:p>
            <a:pPr algn="just"/>
            <a:r>
              <a:rPr lang="en-US" dirty="0">
                <a:latin typeface="Times New Roman" pitchFamily="18" charset="0"/>
                <a:cs typeface="Times New Roman" pitchFamily="18" charset="0"/>
              </a:rPr>
              <a:t>The most significant development in documentation was the establishment in 1952 of INSDOC by the government of India with the cooperation of UNESCO. Since then, this new agency has actively moved in the matter of bibliographical control, indexing and abstracting services, compilation of directories, union catalogs, and so on.</a:t>
            </a:r>
          </a:p>
          <a:p>
            <a:pPr algn="just"/>
            <a:r>
              <a:rPr lang="en-US" dirty="0">
                <a:latin typeface="Times New Roman" pitchFamily="18" charset="0"/>
                <a:cs typeface="Times New Roman" pitchFamily="18" charset="0"/>
              </a:rPr>
              <a:t>The National Institute of Sciences of India, modelled on the lines of the Royal Society of London, addressed itself to this growing need and in 1935 started an abstracting periodical entitled Indian Science Abstracts, which continued until 1938.</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3. National Science Library-As early as 1955, the Advisory Committee for INSDOC (and again in 1963 the Conference of Information Scientists under the sponsorship of the Council of Scientific and Industrial Research had recommended the formation of a National Science Library at INSDOC.</a:t>
            </a: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endParaRPr lang="en-US" dirty="0"/>
          </a:p>
          <a:p>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24AC5563-6C1D-43D2-9FAC-367F2B9ED938}"/>
              </a:ext>
            </a:extLst>
          </p:cNvPr>
          <p:cNvSpPr/>
          <p:nvPr/>
        </p:nvSpPr>
        <p:spPr>
          <a:xfrm>
            <a:off x="3637661" y="947846"/>
            <a:ext cx="5410200" cy="5909310"/>
          </a:xfrm>
          <a:prstGeom prst="rect">
            <a:avLst/>
          </a:prstGeom>
        </p:spPr>
        <p:txBody>
          <a:bodyPr wrap="square">
            <a:spAutoFit/>
          </a:bodyPr>
          <a:lstStyle/>
          <a:p>
            <a:pPr algn="just"/>
            <a:r>
              <a:rPr lang="en-US" dirty="0">
                <a:latin typeface="Times New Roman" pitchFamily="18" charset="0"/>
                <a:cs typeface="Times New Roman" pitchFamily="18" charset="0"/>
              </a:rPr>
              <a:t>4. Bibliographical Controls. It has already been mentioned that the first attempt to control the current scientific literature in periodicals in India was in the form of a comprehensive abstracting periodical published from 1935 to 1938 by the National Institute of Sciences of India. In 1949, UNESCO-SASCO (South Asia Science Cooperation Office) started publishing the Bibliography of Scientific Publications of South and Southeast Asia.</a:t>
            </a:r>
          </a:p>
          <a:p>
            <a:pPr algn="just"/>
            <a:r>
              <a:rPr lang="en-US" dirty="0">
                <a:latin typeface="Times New Roman" pitchFamily="18" charset="0"/>
                <a:cs typeface="Times New Roman" pitchFamily="18" charset="0"/>
              </a:rPr>
              <a:t>5. Current Awareness Service and the Local Documentation List-To help Indian scientists in this respect INSDOC issued a fortnightly bulletin-INSDOC List of Current Scientific Literature-from 1954 to 1965.</a:t>
            </a:r>
          </a:p>
          <a:p>
            <a:pPr algn="just"/>
            <a:r>
              <a:rPr lang="en-US" dirty="0"/>
              <a:t>6. </a:t>
            </a:r>
            <a:r>
              <a:rPr lang="en-US" dirty="0">
                <a:latin typeface="Times New Roman" pitchFamily="18" charset="0"/>
                <a:cs typeface="Times New Roman" pitchFamily="18" charset="0"/>
              </a:rPr>
              <a:t>Social Science Documentation-A happy augury is the proposal before the Indian government for the formation of a National Social Sciences Research Council which will have the responsibility for documentation of the social sciences on a national scale.</a:t>
            </a: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E8FABA-062C-4228-BDAC-351ED5F4AF8C}"/>
              </a:ext>
            </a:extLst>
          </p:cNvPr>
          <p:cNvSpPr/>
          <p:nvPr/>
        </p:nvSpPr>
        <p:spPr>
          <a:xfrm>
            <a:off x="666750" y="1219200"/>
            <a:ext cx="7810500" cy="4801314"/>
          </a:xfrm>
          <a:prstGeom prst="rect">
            <a:avLst/>
          </a:prstGeom>
        </p:spPr>
        <p:txBody>
          <a:bodyPr wrap="square">
            <a:spAutoFit/>
          </a:bodyPr>
          <a:lstStyle/>
          <a:p>
            <a:pPr algn="just"/>
            <a:r>
              <a:rPr lang="en-US" dirty="0"/>
              <a:t>7. </a:t>
            </a:r>
            <a:r>
              <a:rPr lang="en-US" dirty="0">
                <a:latin typeface="Times New Roman" pitchFamily="18" charset="0"/>
                <a:cs typeface="Times New Roman" pitchFamily="18" charset="0"/>
              </a:rPr>
              <a:t>A New Pattern for Documentation-This in- initiative has been integrated with work done at the headquarters at Delhi into a central Defense Scientific Documentation Centre (DESIDOC). This organization has been in existence for the last year and foresees a busy future. There is a considerable interchange of information between this organization and INSDOC.</a:t>
            </a:r>
          </a:p>
          <a:p>
            <a:pPr algn="just"/>
            <a:r>
              <a:rPr lang="en-US" dirty="0"/>
              <a:t>8. </a:t>
            </a:r>
            <a:r>
              <a:rPr lang="en-US" dirty="0">
                <a:latin typeface="Times New Roman" pitchFamily="18" charset="0"/>
                <a:cs typeface="Times New Roman" pitchFamily="18" charset="0"/>
              </a:rPr>
              <a:t>The NITI (National Institute of Technical Information) would be responsible for developing the National Science Library on a full-fledged scale, compiling union catalogs; stepping up the translation potential within the country; publishing primary periodicals, abstracting periodicals, current awareness services, express information, and so forth; compiling and editing basic reference works; developing computerized information processing facilities; providing information to industries; building up repro-graphic facilities; conducting advanced training programs in documentation, technical translation, and reprography; planning and developing information resources in the country; coordinating information activities of the various organizations in India; and establishing international collaboration in the fields of scientific and technical information.</a:t>
            </a:r>
          </a:p>
          <a:p>
            <a:endParaRPr lang="en-US" dirty="0"/>
          </a:p>
        </p:txBody>
      </p:sp>
    </p:spTree>
    <p:extLst>
      <p:ext uri="{BB962C8B-B14F-4D97-AF65-F5344CB8AC3E}">
        <p14:creationId xmlns:p14="http://schemas.microsoft.com/office/powerpoint/2010/main" val="259704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8BDF90-076A-4651-8F93-55A1AE87CC6A}"/>
              </a:ext>
            </a:extLst>
          </p:cNvPr>
          <p:cNvSpPr txBox="1"/>
          <p:nvPr/>
        </p:nvSpPr>
        <p:spPr>
          <a:xfrm>
            <a:off x="1371600" y="3044279"/>
            <a:ext cx="6780318" cy="769441"/>
          </a:xfrm>
          <a:prstGeom prst="rect">
            <a:avLst/>
          </a:prstGeom>
          <a:noFill/>
        </p:spPr>
        <p:txBody>
          <a:bodyPr wrap="none" rtlCol="0">
            <a:spAutoFit/>
          </a:bodyPr>
          <a:lstStyle/>
          <a:p>
            <a:r>
              <a:rPr lang="en-US" sz="4400" dirty="0"/>
              <a:t>QUESTIONS / QUERIES ? </a:t>
            </a:r>
          </a:p>
        </p:txBody>
      </p:sp>
    </p:spTree>
    <p:extLst>
      <p:ext uri="{BB962C8B-B14F-4D97-AF65-F5344CB8AC3E}">
        <p14:creationId xmlns:p14="http://schemas.microsoft.com/office/powerpoint/2010/main" val="2033836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9C358D-07EA-42A2-AA3E-D89355E69920}"/>
              </a:ext>
            </a:extLst>
          </p:cNvPr>
          <p:cNvSpPr txBox="1"/>
          <p:nvPr/>
        </p:nvSpPr>
        <p:spPr>
          <a:xfrm>
            <a:off x="1753344" y="1752600"/>
            <a:ext cx="5637312" cy="1569660"/>
          </a:xfrm>
          <a:prstGeom prst="rect">
            <a:avLst/>
          </a:prstGeom>
          <a:noFill/>
        </p:spPr>
        <p:txBody>
          <a:bodyPr wrap="none" rtlCol="0">
            <a:spAutoFit/>
          </a:bodyPr>
          <a:lstStyle/>
          <a:p>
            <a:r>
              <a:rPr lang="en-US" sz="9600" dirty="0"/>
              <a:t>Thank you </a:t>
            </a:r>
          </a:p>
        </p:txBody>
      </p:sp>
      <p:sp>
        <p:nvSpPr>
          <p:cNvPr id="3" name="TextBox 2">
            <a:extLst>
              <a:ext uri="{FF2B5EF4-FFF2-40B4-BE49-F238E27FC236}">
                <a16:creationId xmlns:a16="http://schemas.microsoft.com/office/drawing/2014/main" id="{06B20C3A-404F-4307-B171-362BBCB9560F}"/>
              </a:ext>
            </a:extLst>
          </p:cNvPr>
          <p:cNvSpPr txBox="1"/>
          <p:nvPr/>
        </p:nvSpPr>
        <p:spPr>
          <a:xfrm>
            <a:off x="3429000" y="4114800"/>
            <a:ext cx="2449710" cy="369332"/>
          </a:xfrm>
          <a:prstGeom prst="rect">
            <a:avLst/>
          </a:prstGeom>
          <a:noFill/>
        </p:spPr>
        <p:txBody>
          <a:bodyPr wrap="none" rtlCol="0">
            <a:spAutoFit/>
          </a:bodyPr>
          <a:lstStyle/>
          <a:p>
            <a:r>
              <a:rPr lang="en-US" dirty="0"/>
              <a:t>drssonal@rediffmail.com</a:t>
            </a:r>
          </a:p>
        </p:txBody>
      </p:sp>
    </p:spTree>
    <p:extLst>
      <p:ext uri="{BB962C8B-B14F-4D97-AF65-F5344CB8AC3E}">
        <p14:creationId xmlns:p14="http://schemas.microsoft.com/office/powerpoint/2010/main" val="351945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954088"/>
            <a:ext cx="2047875" cy="4946650"/>
          </a:xfrm>
        </p:spPr>
        <p:txBody>
          <a:bodyPr vert="horz" lIns="91440" tIns="45720" rIns="91440" bIns="45720" rtlCol="0" anchor="ctr">
            <a:normAutofit/>
          </a:bodyPr>
          <a:lstStyle/>
          <a:p>
            <a:pPr>
              <a:lnSpc>
                <a:spcPct val="90000"/>
              </a:lnSpc>
            </a:pPr>
            <a:br>
              <a:rPr lang="en-US" sz="2400">
                <a:solidFill>
                  <a:srgbClr val="FFFFFF"/>
                </a:solidFill>
              </a:rPr>
            </a:br>
            <a:br>
              <a:rPr lang="en-US" sz="2400">
                <a:solidFill>
                  <a:srgbClr val="FFFFFF"/>
                </a:solidFill>
              </a:rPr>
            </a:br>
            <a:r>
              <a:rPr lang="en-US" sz="2400">
                <a:solidFill>
                  <a:srgbClr val="FFFFFF"/>
                </a:solidFill>
              </a:rPr>
              <a:t> </a:t>
            </a:r>
            <a:br>
              <a:rPr lang="en-US" sz="2400">
                <a:solidFill>
                  <a:srgbClr val="FFFFFF"/>
                </a:solidFill>
              </a:rPr>
            </a:br>
            <a:br>
              <a:rPr lang="en-US" sz="2400">
                <a:solidFill>
                  <a:srgbClr val="FFFFFF"/>
                </a:solidFill>
              </a:rPr>
            </a:br>
            <a:br>
              <a:rPr lang="en-US" sz="2400">
                <a:solidFill>
                  <a:srgbClr val="FFFFFF"/>
                </a:solidFill>
              </a:rPr>
            </a:br>
            <a:br>
              <a:rPr lang="en-US" sz="2400">
                <a:solidFill>
                  <a:srgbClr val="FFFFFF"/>
                </a:solidFill>
              </a:rPr>
            </a:br>
            <a:br>
              <a:rPr lang="en-US" sz="2400">
                <a:solidFill>
                  <a:srgbClr val="FFFFFF"/>
                </a:solidFill>
              </a:rPr>
            </a:br>
            <a:br>
              <a:rPr lang="en-US" sz="2400">
                <a:solidFill>
                  <a:srgbClr val="FFFFFF"/>
                </a:solidFill>
              </a:rPr>
            </a:br>
            <a:br>
              <a:rPr lang="en-US" sz="2400">
                <a:solidFill>
                  <a:srgbClr val="FFFFFF"/>
                </a:solidFill>
              </a:rPr>
            </a:br>
            <a:br>
              <a:rPr lang="en-US" sz="2400">
                <a:solidFill>
                  <a:srgbClr val="FFFFFF"/>
                </a:solidFill>
              </a:rPr>
            </a:br>
            <a:br>
              <a:rPr lang="en-US" sz="2400">
                <a:solidFill>
                  <a:srgbClr val="FFFFFF"/>
                </a:solidFill>
              </a:rPr>
            </a:br>
            <a:br>
              <a:rPr lang="en-US" sz="2400">
                <a:solidFill>
                  <a:srgbClr val="FFFFFF"/>
                </a:solidFill>
              </a:rPr>
            </a:br>
            <a:endParaRPr lang="en-US" sz="2400">
              <a:solidFill>
                <a:srgbClr val="FFFFFF"/>
              </a:solidFill>
            </a:endParaRPr>
          </a:p>
        </p:txBody>
      </p:sp>
      <p:sp>
        <p:nvSpPr>
          <p:cNvPr id="3" name="Subtitle 2"/>
          <p:cNvSpPr>
            <a:spLocks noGrp="1"/>
          </p:cNvSpPr>
          <p:nvPr>
            <p:ph type="subTitle" idx="4294967295"/>
          </p:nvPr>
        </p:nvSpPr>
        <p:spPr>
          <a:xfrm>
            <a:off x="609600" y="533400"/>
            <a:ext cx="8077200" cy="6540500"/>
          </a:xfrm>
        </p:spPr>
        <p:txBody>
          <a:bodyPr vert="horz" lIns="91440" tIns="45720" rIns="91440" bIns="45720" rtlCol="0" anchor="ctr">
            <a:normAutofit lnSpcReduction="10000"/>
          </a:bodyPr>
          <a:lstStyle/>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r>
              <a:rPr lang="en-US" sz="1800" dirty="0">
                <a:solidFill>
                  <a:schemeClr val="tx1">
                    <a:lumMod val="85000"/>
                    <a:lumOff val="15000"/>
                  </a:schemeClr>
                </a:solidFill>
              </a:rPr>
              <a:t>Documentation is a set of documents provided on paper or online or on digital or analogue media, such as, audio tape or CDs. Professionals educated in this field are termed documentalists. This field best known as Information Service.</a:t>
            </a:r>
          </a:p>
          <a:p>
            <a:pPr algn="l">
              <a:lnSpc>
                <a:spcPct val="90000"/>
              </a:lnSpc>
              <a:buFont typeface="Arial"/>
              <a:buChar char="•"/>
            </a:pPr>
            <a:r>
              <a:rPr lang="en-US" sz="1800" dirty="0">
                <a:solidFill>
                  <a:schemeClr val="tx1">
                    <a:lumMod val="85000"/>
                    <a:lumOff val="15000"/>
                  </a:schemeClr>
                </a:solidFill>
              </a:rPr>
              <a:t>Documentation as a process by which we brought together, classified and distributed all documents of all kinds of all the areas of human activity.</a:t>
            </a:r>
          </a:p>
          <a:p>
            <a:pPr algn="l">
              <a:lnSpc>
                <a:spcPct val="90000"/>
              </a:lnSpc>
              <a:buFont typeface="Arial"/>
              <a:buChar char="•"/>
            </a:pPr>
            <a:r>
              <a:rPr lang="en-US" sz="1800" dirty="0">
                <a:solidFill>
                  <a:schemeClr val="tx1">
                    <a:lumMod val="85000"/>
                    <a:lumOff val="15000"/>
                  </a:schemeClr>
                </a:solidFill>
              </a:rPr>
              <a:t>Documentation as the art of collecting classifying and making readily accessible the records of all intellectual activity. (S.C. Bradford – 1948).</a:t>
            </a:r>
          </a:p>
          <a:p>
            <a:pPr algn="l">
              <a:lnSpc>
                <a:spcPct val="90000"/>
              </a:lnSpc>
              <a:buFont typeface="Arial"/>
              <a:buChar char="•"/>
            </a:pPr>
            <a:endParaRPr lang="en-US" sz="1800" dirty="0">
              <a:solidFill>
                <a:schemeClr val="tx1">
                  <a:lumMod val="85000"/>
                  <a:lumOff val="15000"/>
                </a:schemeClr>
              </a:solidFill>
            </a:endParaRPr>
          </a:p>
          <a:p>
            <a:pPr algn="l">
              <a:lnSpc>
                <a:spcPct val="90000"/>
              </a:lnSpc>
              <a:buFont typeface="Arial"/>
              <a:buChar char="•"/>
            </a:pPr>
            <a:r>
              <a:rPr lang="en-US" sz="1800" dirty="0">
                <a:solidFill>
                  <a:schemeClr val="tx1">
                    <a:lumMod val="85000"/>
                    <a:lumOff val="15000"/>
                  </a:schemeClr>
                </a:solidFill>
              </a:rPr>
              <a:t>What is Documentation Science ?</a:t>
            </a:r>
          </a:p>
          <a:p>
            <a:pPr algn="l">
              <a:lnSpc>
                <a:spcPct val="90000"/>
              </a:lnSpc>
              <a:buFont typeface="Arial"/>
              <a:buChar char="•"/>
            </a:pPr>
            <a:r>
              <a:rPr lang="en-US" sz="1800" dirty="0">
                <a:solidFill>
                  <a:schemeClr val="tx1">
                    <a:lumMod val="85000"/>
                    <a:lumOff val="15000"/>
                  </a:schemeClr>
                </a:solidFill>
              </a:rPr>
              <a:t>Documentation science is the study of the recording and retrieval of information. Documentation science gradually developed into the broader field of Information Science.</a:t>
            </a:r>
          </a:p>
          <a:p>
            <a:pPr algn="l">
              <a:lnSpc>
                <a:spcPct val="90000"/>
              </a:lnSpc>
              <a:buFont typeface="Arial"/>
              <a:buChar char="•"/>
            </a:pPr>
            <a:endParaRPr lang="en-US" sz="1800" dirty="0">
              <a:solidFill>
                <a:schemeClr val="tx1">
                  <a:lumMod val="85000"/>
                  <a:lumOff val="15000"/>
                </a:schemeClr>
              </a:solidFill>
            </a:endParaRPr>
          </a:p>
          <a:p>
            <a:pPr algn="l">
              <a:lnSpc>
                <a:spcPct val="90000"/>
              </a:lnSpc>
              <a:buFont typeface="Arial"/>
              <a:buChar char="•"/>
            </a:pPr>
            <a:r>
              <a:rPr lang="en-US" sz="1800" dirty="0">
                <a:solidFill>
                  <a:schemeClr val="tx1">
                    <a:lumMod val="85000"/>
                    <a:lumOff val="15000"/>
                  </a:schemeClr>
                </a:solidFill>
              </a:rPr>
              <a:t>Genesis of Documentation</a:t>
            </a:r>
          </a:p>
          <a:p>
            <a:pPr algn="l">
              <a:lnSpc>
                <a:spcPct val="90000"/>
              </a:lnSpc>
              <a:buFont typeface="Arial"/>
              <a:buChar char="•"/>
            </a:pPr>
            <a:r>
              <a:rPr lang="en-US" sz="1800" dirty="0">
                <a:solidFill>
                  <a:schemeClr val="tx1">
                    <a:lumMod val="85000"/>
                    <a:lumOff val="15000"/>
                  </a:schemeClr>
                </a:solidFill>
                <a:hlinkClick r:id="rId3" tooltip="Paul Otlet"/>
              </a:rPr>
              <a:t>Paul</a:t>
            </a:r>
            <a:r>
              <a:rPr lang="en-US" sz="1800" dirty="0">
                <a:solidFill>
                  <a:schemeClr val="tx1">
                    <a:lumMod val="85000"/>
                    <a:lumOff val="15000"/>
                  </a:schemeClr>
                </a:solidFill>
              </a:rPr>
              <a:t>  </a:t>
            </a:r>
            <a:r>
              <a:rPr lang="en-US" sz="1800" dirty="0" err="1">
                <a:solidFill>
                  <a:schemeClr val="tx1">
                    <a:lumMod val="85000"/>
                    <a:lumOff val="15000"/>
                  </a:schemeClr>
                </a:solidFill>
              </a:rPr>
              <a:t>Otlet</a:t>
            </a:r>
            <a:r>
              <a:rPr lang="en-US" sz="1800" dirty="0">
                <a:solidFill>
                  <a:schemeClr val="tx1">
                    <a:lumMod val="85000"/>
                    <a:lumOff val="15000"/>
                  </a:schemeClr>
                </a:solidFill>
              </a:rPr>
              <a:t> (1868–1944) and Henri La Fontaine (1854–1943), both Belgian lawyers and peace activists, established documentation science as a field of study. </a:t>
            </a:r>
            <a:r>
              <a:rPr lang="en-US" sz="1800" dirty="0" err="1">
                <a:solidFill>
                  <a:schemeClr val="tx1">
                    <a:lumMod val="85000"/>
                    <a:lumOff val="15000"/>
                  </a:schemeClr>
                </a:solidFill>
              </a:rPr>
              <a:t>Otlet</a:t>
            </a:r>
            <a:r>
              <a:rPr lang="en-US" sz="1800" dirty="0">
                <a:solidFill>
                  <a:schemeClr val="tx1">
                    <a:lumMod val="85000"/>
                    <a:lumOff val="15000"/>
                  </a:schemeClr>
                </a:solidFill>
              </a:rPr>
              <a:t>, who coined the term documentation science, is the author of two </a:t>
            </a:r>
            <a:r>
              <a:rPr lang="en-US" sz="1800" dirty="0">
                <a:solidFill>
                  <a:schemeClr val="tx1">
                    <a:lumMod val="85000"/>
                    <a:lumOff val="15000"/>
                  </a:schemeClr>
                </a:solidFill>
                <a:hlinkClick r:id="rId4" tooltip="Treatise"/>
              </a:rPr>
              <a:t>treatises</a:t>
            </a:r>
            <a:r>
              <a:rPr lang="en-US" sz="1800" dirty="0">
                <a:solidFill>
                  <a:schemeClr val="tx1">
                    <a:lumMod val="85000"/>
                    <a:lumOff val="15000"/>
                  </a:schemeClr>
                </a:solidFill>
              </a:rPr>
              <a:t> on the subject: </a:t>
            </a:r>
            <a:r>
              <a:rPr lang="en-US" sz="1800" dirty="0" err="1">
                <a:solidFill>
                  <a:schemeClr val="tx1">
                    <a:lumMod val="85000"/>
                    <a:lumOff val="15000"/>
                  </a:schemeClr>
                </a:solidFill>
                <a:hlinkClick r:id="rId5" tooltip="Traité de Documentation"/>
              </a:rPr>
              <a:t>Traité</a:t>
            </a:r>
            <a:r>
              <a:rPr lang="en-US" sz="1800" dirty="0">
                <a:solidFill>
                  <a:schemeClr val="tx1">
                    <a:lumMod val="85000"/>
                    <a:lumOff val="15000"/>
                  </a:schemeClr>
                </a:solidFill>
                <a:hlinkClick r:id="rId5" tooltip="Traité de Documentation"/>
              </a:rPr>
              <a:t> de Documentation</a:t>
            </a:r>
            <a:r>
              <a:rPr lang="en-US" sz="1800" dirty="0">
                <a:solidFill>
                  <a:schemeClr val="tx1">
                    <a:lumMod val="85000"/>
                    <a:lumOff val="15000"/>
                  </a:schemeClr>
                </a:solidFill>
              </a:rPr>
              <a:t> (1934) and Monde: </a:t>
            </a:r>
            <a:r>
              <a:rPr lang="en-US" sz="1800" dirty="0" err="1">
                <a:solidFill>
                  <a:schemeClr val="tx1">
                    <a:lumMod val="85000"/>
                    <a:lumOff val="15000"/>
                  </a:schemeClr>
                </a:solidFill>
              </a:rPr>
              <a:t>Essai</a:t>
            </a:r>
            <a:r>
              <a:rPr lang="en-US" sz="1800" dirty="0">
                <a:solidFill>
                  <a:schemeClr val="tx1">
                    <a:lumMod val="85000"/>
                    <a:lumOff val="15000"/>
                  </a:schemeClr>
                </a:solidFill>
              </a:rPr>
              <a:t> </a:t>
            </a:r>
            <a:r>
              <a:rPr lang="en-US" sz="1800" dirty="0" err="1">
                <a:solidFill>
                  <a:schemeClr val="tx1">
                    <a:lumMod val="85000"/>
                    <a:lumOff val="15000"/>
                  </a:schemeClr>
                </a:solidFill>
              </a:rPr>
              <a:t>d'universalisme</a:t>
            </a:r>
            <a:r>
              <a:rPr lang="en-US" sz="1800" dirty="0">
                <a:solidFill>
                  <a:schemeClr val="tx1">
                    <a:lumMod val="85000"/>
                    <a:lumOff val="15000"/>
                  </a:schemeClr>
                </a:solidFill>
              </a:rPr>
              <a:t> (1935). He, in particular, is regarded as the progenitor of information science. </a:t>
            </a: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a:p>
            <a:pPr algn="l">
              <a:lnSpc>
                <a:spcPct val="90000"/>
              </a:lnSpc>
              <a:buFont typeface="Arial"/>
              <a:buChar char="•"/>
            </a:pPr>
            <a:endParaRPr lang="en-US" sz="700" dirty="0">
              <a:solidFill>
                <a:schemeClr val="tx1">
                  <a:lumMod val="85000"/>
                  <a:lumOff val="1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063602-BA1E-44E3-BE43-893599B85E3D}"/>
              </a:ext>
            </a:extLst>
          </p:cNvPr>
          <p:cNvSpPr txBox="1"/>
          <p:nvPr/>
        </p:nvSpPr>
        <p:spPr>
          <a:xfrm>
            <a:off x="813904" y="762000"/>
            <a:ext cx="7516191" cy="4678204"/>
          </a:xfrm>
          <a:prstGeom prst="rect">
            <a:avLst/>
          </a:prstGeom>
          <a:noFill/>
        </p:spPr>
        <p:txBody>
          <a:bodyPr wrap="square" rtlCol="0">
            <a:spAutoFit/>
          </a:bodyPr>
          <a:lstStyle/>
          <a:p>
            <a:br>
              <a:rPr lang="en-US" dirty="0">
                <a:latin typeface="Times New Roman" pitchFamily="18" charset="0"/>
                <a:cs typeface="Times New Roman" pitchFamily="18" charset="0"/>
              </a:rPr>
            </a:br>
            <a:r>
              <a:rPr lang="en-US" sz="2000" dirty="0">
                <a:latin typeface="Times New Roman" pitchFamily="18" charset="0"/>
                <a:cs typeface="Times New Roman" pitchFamily="18" charset="0"/>
              </a:rPr>
              <a:t>There are two types of documentation, they are:</a:t>
            </a:r>
          </a:p>
          <a:p>
            <a:pPr marL="514350" lvl="0" indent="-514350">
              <a:buFont typeface="Wingdings" pitchFamily="2" charset="2"/>
              <a:buChar char="v"/>
            </a:pPr>
            <a:r>
              <a:rPr lang="en-US" sz="2000" dirty="0">
                <a:latin typeface="Times New Roman" pitchFamily="18" charset="0"/>
                <a:cs typeface="Times New Roman" pitchFamily="18" charset="0"/>
              </a:rPr>
              <a:t>Active Documentation.</a:t>
            </a:r>
          </a:p>
          <a:p>
            <a:pPr marL="514350" lvl="0" indent="-514350">
              <a:buFont typeface="Wingdings" pitchFamily="2" charset="2"/>
              <a:buChar char="v"/>
            </a:pPr>
            <a:r>
              <a:rPr lang="en-US" sz="2000" dirty="0">
                <a:latin typeface="Times New Roman" pitchFamily="18" charset="0"/>
                <a:cs typeface="Times New Roman" pitchFamily="18" charset="0"/>
              </a:rPr>
              <a:t>Passive Documentation.</a:t>
            </a:r>
          </a:p>
          <a:p>
            <a:pPr marL="514350" lvl="0" indent="-514350"/>
            <a:endParaRPr lang="en-US" sz="2000" dirty="0">
              <a:latin typeface="Times New Roman" pitchFamily="18" charset="0"/>
              <a:cs typeface="Times New Roman" pitchFamily="18" charset="0"/>
            </a:endParaRPr>
          </a:p>
          <a:p>
            <a:pPr marL="514350" indent="-514350" algn="just"/>
            <a:r>
              <a:rPr lang="en-US" sz="2000" dirty="0">
                <a:latin typeface="Times New Roman" pitchFamily="18" charset="0"/>
                <a:cs typeface="Times New Roman" pitchFamily="18" charset="0"/>
              </a:rPr>
              <a:t>1. </a:t>
            </a:r>
            <a:r>
              <a:rPr lang="en-US" sz="2000" b="1" dirty="0">
                <a:latin typeface="Times New Roman" pitchFamily="18" charset="0"/>
                <a:cs typeface="Times New Roman" pitchFamily="18" charset="0"/>
              </a:rPr>
              <a:t>Active Documentation:</a:t>
            </a:r>
            <a:r>
              <a:rPr lang="en-US" sz="2000" dirty="0">
                <a:latin typeface="Times New Roman" pitchFamily="18" charset="0"/>
                <a:cs typeface="Times New Roman" pitchFamily="18" charset="0"/>
              </a:rPr>
              <a:t> Active documentation is an activity done inside the archives or library. This kind of in-house activity help to know/ understand what kind collections are acquisitions are there in the library. This type of work is called Active Documentation or documentation work. e.g. A librarian create index, abstracting, bibliography, catalogue so that the user get their required need and these activities are done in the absence of the information users.</a:t>
            </a:r>
          </a:p>
          <a:p>
            <a:pPr marL="514350" lvl="0" indent="-514350"/>
            <a:endParaRPr lang="en-US" sz="2000" dirty="0"/>
          </a:p>
          <a:p>
            <a:pPr lvl="0"/>
            <a:endParaRPr lang="en-US" sz="2000" dirty="0"/>
          </a:p>
          <a:p>
            <a:pPr lvl="0"/>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2A2931-0DAE-4FB1-92EF-136042253CCB}"/>
              </a:ext>
            </a:extLst>
          </p:cNvPr>
          <p:cNvSpPr txBox="1"/>
          <p:nvPr/>
        </p:nvSpPr>
        <p:spPr>
          <a:xfrm>
            <a:off x="1371600" y="889843"/>
            <a:ext cx="7086600" cy="4416787"/>
          </a:xfrm>
          <a:prstGeom prst="rect">
            <a:avLst/>
          </a:prstGeom>
          <a:noFill/>
        </p:spPr>
        <p:txBody>
          <a:bodyPr wrap="square" rtlCol="0">
            <a:spAutoFit/>
          </a:bodyPr>
          <a:lstStyle/>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The activity done in active documentation are:</a:t>
            </a:r>
          </a:p>
          <a:p>
            <a:pPr>
              <a:lnSpc>
                <a:spcPct val="90000"/>
              </a:lnSpc>
            </a:pPr>
            <a:endParaRPr lang="en-US" sz="2400" dirty="0">
              <a:latin typeface="Times New Roman" pitchFamily="18" charset="0"/>
              <a:cs typeface="Times New Roman" pitchFamily="18" charset="0"/>
            </a:endParaRPr>
          </a:p>
          <a:p>
            <a:pPr lvl="0">
              <a:lnSpc>
                <a:spcPct val="90000"/>
              </a:lnSpc>
              <a:buFont typeface="Wingdings" pitchFamily="2" charset="2"/>
              <a:buChar char="§"/>
            </a:pPr>
            <a:r>
              <a:rPr lang="en-US" sz="2400" dirty="0">
                <a:latin typeface="Times New Roman" pitchFamily="18" charset="0"/>
                <a:cs typeface="Times New Roman" pitchFamily="18" charset="0"/>
              </a:rPr>
              <a:t>Abstracting Service.</a:t>
            </a:r>
          </a:p>
          <a:p>
            <a:pPr lvl="0">
              <a:lnSpc>
                <a:spcPct val="90000"/>
              </a:lnSpc>
              <a:buFont typeface="Wingdings" pitchFamily="2" charset="2"/>
              <a:buChar char="§"/>
            </a:pPr>
            <a:r>
              <a:rPr lang="en-US" sz="2400" dirty="0">
                <a:latin typeface="Times New Roman" pitchFamily="18" charset="0"/>
                <a:cs typeface="Times New Roman" pitchFamily="18" charset="0"/>
              </a:rPr>
              <a:t>Indexing Service.</a:t>
            </a:r>
          </a:p>
          <a:p>
            <a:pPr lvl="0">
              <a:lnSpc>
                <a:spcPct val="90000"/>
              </a:lnSpc>
              <a:buFont typeface="Wingdings" pitchFamily="2" charset="2"/>
              <a:buChar char="§"/>
            </a:pPr>
            <a:r>
              <a:rPr lang="en-US" sz="2400" dirty="0">
                <a:latin typeface="Times New Roman" pitchFamily="18" charset="0"/>
                <a:cs typeface="Times New Roman" pitchFamily="18" charset="0"/>
              </a:rPr>
              <a:t>Subject Bibliography.</a:t>
            </a:r>
          </a:p>
          <a:p>
            <a:pPr lvl="0">
              <a:lnSpc>
                <a:spcPct val="90000"/>
              </a:lnSpc>
              <a:buFont typeface="Wingdings" pitchFamily="2" charset="2"/>
              <a:buChar char="§"/>
            </a:pPr>
            <a:r>
              <a:rPr lang="en-US" sz="2400" dirty="0">
                <a:latin typeface="Times New Roman" pitchFamily="18" charset="0"/>
                <a:cs typeface="Times New Roman" pitchFamily="18" charset="0"/>
              </a:rPr>
              <a:t>Classified Cataloguing.</a:t>
            </a:r>
          </a:p>
          <a:p>
            <a:pPr lvl="0">
              <a:lnSpc>
                <a:spcPct val="90000"/>
              </a:lnSpc>
              <a:buFont typeface="Wingdings" pitchFamily="2" charset="2"/>
              <a:buChar char="§"/>
            </a:pPr>
            <a:r>
              <a:rPr lang="en-US" sz="2400" dirty="0">
                <a:latin typeface="Times New Roman" pitchFamily="18" charset="0"/>
                <a:cs typeface="Times New Roman" pitchFamily="18" charset="0"/>
              </a:rPr>
              <a:t>Review Digest.</a:t>
            </a:r>
          </a:p>
          <a:p>
            <a:pPr lvl="0">
              <a:lnSpc>
                <a:spcPct val="90000"/>
              </a:lnSpc>
              <a:buFont typeface="Wingdings" pitchFamily="2" charset="2"/>
              <a:buChar char="§"/>
            </a:pPr>
            <a:r>
              <a:rPr lang="en-US" sz="2400" dirty="0">
                <a:latin typeface="Times New Roman" pitchFamily="18" charset="0"/>
                <a:cs typeface="Times New Roman" pitchFamily="18" charset="0"/>
              </a:rPr>
              <a:t>Translation service.</a:t>
            </a:r>
          </a:p>
          <a:p>
            <a:pPr lvl="0">
              <a:lnSpc>
                <a:spcPct val="90000"/>
              </a:lnSpc>
              <a:buFont typeface="Wingdings" pitchFamily="2" charset="2"/>
              <a:buChar char="§"/>
            </a:pPr>
            <a:r>
              <a:rPr lang="en-US" sz="2400" dirty="0">
                <a:latin typeface="Times New Roman" pitchFamily="18" charset="0"/>
                <a:cs typeface="Times New Roman" pitchFamily="18" charset="0"/>
              </a:rPr>
              <a:t>Current Awareness Service (CAS).</a:t>
            </a:r>
          </a:p>
          <a:p>
            <a:pPr lvl="0">
              <a:lnSpc>
                <a:spcPct val="90000"/>
              </a:lnSpc>
              <a:buFont typeface="Wingdings" pitchFamily="2" charset="2"/>
              <a:buChar char="§"/>
            </a:pPr>
            <a:r>
              <a:rPr lang="en-US" sz="2400" dirty="0">
                <a:latin typeface="Times New Roman" pitchFamily="18" charset="0"/>
                <a:cs typeface="Times New Roman" pitchFamily="18" charset="0"/>
              </a:rPr>
              <a:t>Selective Dissemination of Information (SDI) service.</a:t>
            </a:r>
          </a:p>
          <a:p>
            <a:pPr lvl="0">
              <a:lnSpc>
                <a:spcPct val="90000"/>
              </a:lnSpc>
              <a:buFont typeface="Wingdings" pitchFamily="2" charset="2"/>
              <a:buChar char="§"/>
            </a:pPr>
            <a:r>
              <a:rPr lang="en-US" sz="2400" dirty="0">
                <a:latin typeface="Times New Roman" pitchFamily="18" charset="0"/>
                <a:cs typeface="Times New Roman" pitchFamily="18" charset="0"/>
              </a:rPr>
              <a:t>Union Catalogue.</a:t>
            </a:r>
          </a:p>
          <a:p>
            <a:pPr lvl="0">
              <a:lnSpc>
                <a:spcPct val="90000"/>
              </a:lnSpc>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A012A-3309-483C-8C0D-E0074AEE2D5B}"/>
              </a:ext>
            </a:extLst>
          </p:cNvPr>
          <p:cNvSpPr txBox="1"/>
          <p:nvPr/>
        </p:nvSpPr>
        <p:spPr>
          <a:xfrm>
            <a:off x="971551" y="982132"/>
            <a:ext cx="7200897" cy="1303867"/>
          </a:xfrm>
          <a:prstGeom prst="rect">
            <a:avLst/>
          </a:prstGeom>
        </p:spPr>
        <p:txBody>
          <a:bodyPr vert="horz" lIns="91440" tIns="45720" rIns="91440" bIns="45720" rtlCol="0" anchor="ctr">
            <a:normAutofit/>
          </a:bodyPr>
          <a:lstStyle/>
          <a:p>
            <a:pPr algn="ctr">
              <a:spcBef>
                <a:spcPct val="0"/>
              </a:spcBef>
              <a:spcAft>
                <a:spcPts val="600"/>
              </a:spcAft>
            </a:pPr>
            <a:r>
              <a:rPr lang="en-US" sz="4400" dirty="0">
                <a:ln w="3175" cmpd="sng">
                  <a:noFill/>
                </a:ln>
                <a:solidFill>
                  <a:srgbClr val="262626"/>
                </a:solidFill>
                <a:latin typeface="+mj-lt"/>
                <a:ea typeface="+mj-ea"/>
                <a:cs typeface="+mj-cs"/>
              </a:rPr>
              <a:t>Passive Documentation </a:t>
            </a:r>
          </a:p>
        </p:txBody>
      </p:sp>
      <p:graphicFrame>
        <p:nvGraphicFramePr>
          <p:cNvPr id="35" name="Content Placeholder 2">
            <a:extLst>
              <a:ext uri="{FF2B5EF4-FFF2-40B4-BE49-F238E27FC236}">
                <a16:creationId xmlns:a16="http://schemas.microsoft.com/office/drawing/2014/main" id="{0CAA430E-8BC1-496C-A27D-2F2250DABA98}"/>
              </a:ext>
            </a:extLst>
          </p:cNvPr>
          <p:cNvGraphicFramePr>
            <a:graphicFrameLocks noGrp="1"/>
          </p:cNvGraphicFramePr>
          <p:nvPr>
            <p:ph idx="1"/>
            <p:extLst>
              <p:ext uri="{D42A27DB-BD31-4B8C-83A1-F6EECF244321}">
                <p14:modId xmlns:p14="http://schemas.microsoft.com/office/powerpoint/2010/main" val="45677008"/>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5281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Subtitle 4"/>
          <p:cNvSpPr>
            <a:spLocks noGrp="1"/>
          </p:cNvSpPr>
          <p:nvPr>
            <p:ph type="subTitle" idx="1"/>
          </p:nvPr>
        </p:nvSpPr>
        <p:spPr>
          <a:xfrm>
            <a:off x="766053" y="3020674"/>
            <a:ext cx="2291757" cy="952308"/>
          </a:xfrm>
        </p:spPr>
        <p:txBody>
          <a:bodyPr>
            <a:normAutofit/>
          </a:bodyPr>
          <a:lstStyle/>
          <a:p>
            <a:r>
              <a:rPr lang="en-US" sz="1700" b="1" u="sng" dirty="0">
                <a:solidFill>
                  <a:schemeClr val="bg1"/>
                </a:solidFill>
                <a:latin typeface="Times New Roman" pitchFamily="18" charset="0"/>
                <a:cs typeface="Times New Roman" pitchFamily="18" charset="0"/>
              </a:rPr>
              <a:t>Document is a Cycle Process:</a:t>
            </a:r>
            <a:br>
              <a:rPr lang="en-US" sz="1700" dirty="0">
                <a:solidFill>
                  <a:schemeClr val="bg1"/>
                </a:solidFill>
                <a:latin typeface="Times New Roman" pitchFamily="18" charset="0"/>
                <a:cs typeface="Times New Roman" pitchFamily="18" charset="0"/>
              </a:rPr>
            </a:br>
            <a:endParaRPr lang="en-US" sz="1700" dirty="0">
              <a:solidFill>
                <a:schemeClr val="bg1"/>
              </a:solidFill>
            </a:endParaRPr>
          </a:p>
        </p:txBody>
      </p:sp>
      <p:cxnSp>
        <p:nvCxnSpPr>
          <p:cNvPr id="16" name="Straight Connector 1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BFFD988-03A5-40EE-88C0-2801AAF15FDE}"/>
              </a:ext>
            </a:extLst>
          </p:cNvPr>
          <p:cNvSpPr txBox="1"/>
          <p:nvPr/>
        </p:nvSpPr>
        <p:spPr>
          <a:xfrm>
            <a:off x="3746202" y="742355"/>
            <a:ext cx="5128464" cy="5262979"/>
          </a:xfrm>
          <a:prstGeom prst="rect">
            <a:avLst/>
          </a:prstGeom>
          <a:noFill/>
        </p:spPr>
        <p:txBody>
          <a:bodyPr wrap="square" rtlCol="0">
            <a:spAutoFit/>
          </a:bodyPr>
          <a:lstStyle/>
          <a:p>
            <a:r>
              <a:rPr lang="en-US" sz="2400" dirty="0">
                <a:latin typeface="Times New Roman" pitchFamily="18" charset="0"/>
                <a:cs typeface="Times New Roman" pitchFamily="18" charset="0"/>
              </a:rPr>
              <a:t>According to Ralph R. Shaw documentation is a cycle process. He thinks that documentation is a complete cycle of information service. There are 8 steps to be a document. They are:</a:t>
            </a:r>
          </a:p>
          <a:p>
            <a:pPr marL="514350" indent="-514350">
              <a:buFont typeface="+mj-lt"/>
              <a:buAutoNum type="arabicPeriod"/>
            </a:pPr>
            <a:r>
              <a:rPr lang="en-US" sz="2400" dirty="0">
                <a:latin typeface="Times New Roman" pitchFamily="18" charset="0"/>
                <a:cs typeface="Times New Roman" pitchFamily="18" charset="0"/>
              </a:rPr>
              <a:t>Identification,</a:t>
            </a:r>
          </a:p>
          <a:p>
            <a:pPr marL="514350" lvl="0" indent="-514350">
              <a:buFont typeface="+mj-lt"/>
              <a:buAutoNum type="arabicPeriod"/>
            </a:pPr>
            <a:r>
              <a:rPr lang="en-US" sz="2400" dirty="0">
                <a:latin typeface="Times New Roman" pitchFamily="18" charset="0"/>
                <a:cs typeface="Times New Roman" pitchFamily="18" charset="0"/>
              </a:rPr>
              <a:t>Recording,</a:t>
            </a:r>
          </a:p>
          <a:p>
            <a:pPr marL="514350" lvl="0" indent="-514350">
              <a:buFont typeface="+mj-lt"/>
              <a:buAutoNum type="arabicPeriod"/>
            </a:pPr>
            <a:r>
              <a:rPr lang="en-US" sz="2400" dirty="0">
                <a:latin typeface="Times New Roman" pitchFamily="18" charset="0"/>
                <a:cs typeface="Times New Roman" pitchFamily="18" charset="0"/>
              </a:rPr>
              <a:t>Organization,</a:t>
            </a:r>
          </a:p>
          <a:p>
            <a:pPr marL="514350" lvl="0" indent="-514350">
              <a:buFont typeface="+mj-lt"/>
              <a:buAutoNum type="arabicPeriod"/>
            </a:pPr>
            <a:r>
              <a:rPr lang="en-US" sz="2400" dirty="0">
                <a:latin typeface="Times New Roman" pitchFamily="18" charset="0"/>
                <a:cs typeface="Times New Roman" pitchFamily="18" charset="0"/>
              </a:rPr>
              <a:t>Storage,</a:t>
            </a:r>
          </a:p>
          <a:p>
            <a:pPr marL="514350" lvl="0" indent="-514350">
              <a:buFont typeface="+mj-lt"/>
              <a:buAutoNum type="arabicPeriod"/>
            </a:pPr>
            <a:r>
              <a:rPr lang="en-US" sz="2400" dirty="0">
                <a:latin typeface="Times New Roman" pitchFamily="18" charset="0"/>
                <a:cs typeface="Times New Roman" pitchFamily="18" charset="0"/>
              </a:rPr>
              <a:t>Recall,</a:t>
            </a:r>
          </a:p>
          <a:p>
            <a:pPr marL="514350" lvl="0" indent="-514350">
              <a:buFont typeface="+mj-lt"/>
              <a:buAutoNum type="arabicPeriod"/>
            </a:pPr>
            <a:r>
              <a:rPr lang="en-US" sz="2400" dirty="0">
                <a:latin typeface="Times New Roman" pitchFamily="18" charset="0"/>
                <a:cs typeface="Times New Roman" pitchFamily="18" charset="0"/>
              </a:rPr>
              <a:t>Conversion,</a:t>
            </a:r>
          </a:p>
          <a:p>
            <a:pPr marL="514350" lvl="0" indent="-514350">
              <a:buFont typeface="+mj-lt"/>
              <a:buAutoNum type="arabicPeriod"/>
            </a:pPr>
            <a:r>
              <a:rPr lang="en-US" sz="2400" dirty="0">
                <a:latin typeface="Times New Roman" pitchFamily="18" charset="0"/>
                <a:cs typeface="Times New Roman" pitchFamily="18" charset="0"/>
              </a:rPr>
              <a:t>Synthesis,</a:t>
            </a:r>
          </a:p>
          <a:p>
            <a:pPr marL="514350" lvl="0" indent="-514350">
              <a:buFont typeface="+mj-lt"/>
              <a:buAutoNum type="arabicPeriod"/>
            </a:pPr>
            <a:r>
              <a:rPr lang="en-US" sz="2400" dirty="0">
                <a:latin typeface="Times New Roman" pitchFamily="18" charset="0"/>
                <a:cs typeface="Times New Roman" pitchFamily="18" charset="0"/>
              </a:rPr>
              <a:t>Dissemination.</a:t>
            </a:r>
          </a:p>
          <a:p>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12" name="Picture 11">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pic>
        <p:nvPicPr>
          <p:cNvPr id="4" name="Picture 3" descr="http://www.lisbdnet.com/wp-content/uploads/2014/12/DocumentationCycleSystem.jpg">
            <a:hlinkClick r:id="rId5"/>
          </p:cNvPr>
          <p:cNvPicPr/>
          <p:nvPr/>
        </p:nvPicPr>
        <p:blipFill>
          <a:blip r:embed="rId6"/>
          <a:stretch>
            <a:fillRect/>
          </a:stretch>
        </p:blipFill>
        <p:spPr bwMode="auto">
          <a:xfrm>
            <a:off x="2223617" y="1020694"/>
            <a:ext cx="4481983" cy="4084705"/>
          </a:xfrm>
          <a:prstGeom prst="rect">
            <a:avLst/>
          </a:prstGeom>
          <a:noFill/>
          <a:ln w="57150" cmpd="thickThin">
            <a:solidFill>
              <a:srgbClr val="7F7F7F"/>
            </a:solidFill>
            <a:miter lim="800000"/>
          </a:ln>
        </p:spPr>
      </p:pic>
      <p:sp>
        <p:nvSpPr>
          <p:cNvPr id="6" name="TextBox 5">
            <a:extLst>
              <a:ext uri="{FF2B5EF4-FFF2-40B4-BE49-F238E27FC236}">
                <a16:creationId xmlns:a16="http://schemas.microsoft.com/office/drawing/2014/main" id="{1FDB1893-32B9-4392-B2B5-C1EB022E8686}"/>
              </a:ext>
            </a:extLst>
          </p:cNvPr>
          <p:cNvSpPr txBox="1"/>
          <p:nvPr/>
        </p:nvSpPr>
        <p:spPr>
          <a:xfrm>
            <a:off x="3153983" y="5514707"/>
            <a:ext cx="2836033" cy="307777"/>
          </a:xfrm>
          <a:prstGeom prst="rect">
            <a:avLst/>
          </a:prstGeom>
          <a:noFill/>
        </p:spPr>
        <p:txBody>
          <a:bodyPr wrap="none" rtlCol="0">
            <a:spAutoFit/>
          </a:bodyPr>
          <a:lstStyle/>
          <a:p>
            <a:r>
              <a:rPr lang="en-US" sz="1400" b="1" dirty="0">
                <a:solidFill>
                  <a:srgbClr val="000000"/>
                </a:solidFill>
              </a:rPr>
              <a:t>   </a:t>
            </a:r>
            <a:r>
              <a:rPr lang="en-US" sz="1400" b="1" dirty="0">
                <a:solidFill>
                  <a:srgbClr val="000000"/>
                </a:solidFill>
                <a:latin typeface="Times New Roman" pitchFamily="18" charset="0"/>
                <a:cs typeface="Times New Roman" pitchFamily="18" charset="0"/>
              </a:rPr>
              <a:t>Fig: Documentation cycle system</a:t>
            </a:r>
            <a:endParaRPr lang="en-US" sz="1400" dirty="0">
              <a:solidFill>
                <a:srgbClr val="00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576916"/>
            <a:ext cx="2994376"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4" y="742355"/>
            <a:ext cx="2750058"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728" y="4397593"/>
            <a:ext cx="207161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92120A76-5E08-4A90-A30A-F760EC45D8E3}"/>
              </a:ext>
            </a:extLst>
          </p:cNvPr>
          <p:cNvSpPr/>
          <p:nvPr/>
        </p:nvSpPr>
        <p:spPr>
          <a:xfrm>
            <a:off x="3674535" y="474345"/>
            <a:ext cx="4572000" cy="5909310"/>
          </a:xfrm>
          <a:prstGeom prst="rect">
            <a:avLst/>
          </a:prstGeom>
        </p:spPr>
        <p:txBody>
          <a:bodyPr>
            <a:spAutoFit/>
          </a:bodyPr>
          <a:lstStyle/>
          <a:p>
            <a:endParaRPr lang="en-US" dirty="0"/>
          </a:p>
          <a:p>
            <a:r>
              <a:rPr lang="en-US" dirty="0">
                <a:latin typeface="Times New Roman" pitchFamily="18" charset="0"/>
                <a:cs typeface="Times New Roman" pitchFamily="18" charset="0"/>
              </a:rPr>
              <a:t>This are described below elaborately:</a:t>
            </a:r>
            <a:endParaRPr lang="en-US" sz="1600" dirty="0">
              <a:latin typeface="Times New Roman" pitchFamily="18" charset="0"/>
              <a:cs typeface="Times New Roman" pitchFamily="18" charset="0"/>
            </a:endParaRPr>
          </a:p>
          <a:p>
            <a:pPr marL="514350" indent="-514350">
              <a:buAutoNum type="arabicPeriod"/>
            </a:pPr>
            <a:r>
              <a:rPr lang="en-US" b="1" dirty="0">
                <a:latin typeface="Times New Roman" pitchFamily="18" charset="0"/>
                <a:cs typeface="Times New Roman" pitchFamily="18" charset="0"/>
              </a:rPr>
              <a:t>Identification:</a:t>
            </a:r>
            <a:r>
              <a:rPr lang="en-US" dirty="0">
                <a:latin typeface="Times New Roman" pitchFamily="18" charset="0"/>
                <a:cs typeface="Times New Roman" pitchFamily="18" charset="0"/>
              </a:rPr>
              <a:t> Identification means to identify and select appropriate information for the user. The process of identify information of a document are-</a:t>
            </a:r>
          </a:p>
          <a:p>
            <a:pPr marL="514350" indent="-514350">
              <a:buFont typeface="Arial" pitchFamily="34" charset="0"/>
              <a:buChar char="•"/>
            </a:pPr>
            <a:r>
              <a:rPr lang="en-US" dirty="0">
                <a:latin typeface="Times New Roman" pitchFamily="18" charset="0"/>
                <a:cs typeface="Times New Roman" pitchFamily="18" charset="0"/>
              </a:rPr>
              <a:t>Catalogue,</a:t>
            </a:r>
            <a:endParaRPr lang="en-US" sz="1600" dirty="0">
              <a:latin typeface="Times New Roman" pitchFamily="18" charset="0"/>
              <a:cs typeface="Times New Roman" pitchFamily="18" charset="0"/>
            </a:endParaRPr>
          </a:p>
          <a:p>
            <a:pPr marL="514350" indent="-514350">
              <a:buFont typeface="Arial" pitchFamily="34" charset="0"/>
              <a:buChar char="•"/>
            </a:pPr>
            <a:r>
              <a:rPr lang="en-US" dirty="0">
                <a:latin typeface="Times New Roman" pitchFamily="18" charset="0"/>
                <a:cs typeface="Times New Roman" pitchFamily="18" charset="0"/>
              </a:rPr>
              <a:t>Classification,</a:t>
            </a:r>
            <a:endParaRPr lang="en-US" sz="1600" dirty="0">
              <a:latin typeface="Times New Roman" pitchFamily="18" charset="0"/>
              <a:cs typeface="Times New Roman" pitchFamily="18" charset="0"/>
            </a:endParaRPr>
          </a:p>
          <a:p>
            <a:pPr marL="514350" indent="-514350">
              <a:buFont typeface="Arial" pitchFamily="34" charset="0"/>
              <a:buChar char="•"/>
            </a:pPr>
            <a:r>
              <a:rPr lang="en-US" dirty="0">
                <a:latin typeface="Times New Roman" pitchFamily="18" charset="0"/>
                <a:cs typeface="Times New Roman" pitchFamily="18" charset="0"/>
              </a:rPr>
              <a:t>Bibliography,</a:t>
            </a:r>
            <a:endParaRPr lang="en-US" sz="1600" dirty="0">
              <a:latin typeface="Times New Roman" pitchFamily="18" charset="0"/>
              <a:cs typeface="Times New Roman" pitchFamily="18" charset="0"/>
            </a:endParaRPr>
          </a:p>
          <a:p>
            <a:pPr marL="514350" indent="-514350">
              <a:buFont typeface="Arial" pitchFamily="34" charset="0"/>
              <a:buChar char="•"/>
            </a:pPr>
            <a:r>
              <a:rPr lang="en-US" dirty="0">
                <a:latin typeface="Times New Roman" pitchFamily="18" charset="0"/>
                <a:cs typeface="Times New Roman" pitchFamily="18" charset="0"/>
              </a:rPr>
              <a:t>Descriptive bibliography,</a:t>
            </a:r>
            <a:endParaRPr lang="en-US" sz="1600" dirty="0">
              <a:latin typeface="Times New Roman" pitchFamily="18" charset="0"/>
              <a:cs typeface="Times New Roman" pitchFamily="18" charset="0"/>
            </a:endParaRPr>
          </a:p>
          <a:p>
            <a:pPr marL="514350" indent="-514350">
              <a:buFont typeface="Arial" pitchFamily="34" charset="0"/>
              <a:buChar char="•"/>
            </a:pPr>
            <a:r>
              <a:rPr lang="en-US" dirty="0">
                <a:latin typeface="Times New Roman" pitchFamily="18" charset="0"/>
                <a:cs typeface="Times New Roman" pitchFamily="18" charset="0"/>
              </a:rPr>
              <a:t>Subject bibliography,</a:t>
            </a:r>
            <a:endParaRPr lang="en-US" sz="1600" dirty="0">
              <a:latin typeface="Times New Roman" pitchFamily="18" charset="0"/>
              <a:cs typeface="Times New Roman" pitchFamily="18" charset="0"/>
            </a:endParaRPr>
          </a:p>
          <a:p>
            <a:pPr lvl="0">
              <a:buFont typeface="Arial" pitchFamily="34" charset="0"/>
              <a:buChar char="•"/>
            </a:pPr>
            <a:r>
              <a:rPr lang="en-US" dirty="0">
                <a:latin typeface="Times New Roman" pitchFamily="18" charset="0"/>
                <a:cs typeface="Times New Roman" pitchFamily="18" charset="0"/>
              </a:rPr>
              <a:t>Indexing and Abstracting.</a:t>
            </a:r>
            <a:endParaRPr lang="en-US" sz="1600" dirty="0">
              <a:latin typeface="Times New Roman" pitchFamily="18" charset="0"/>
              <a:cs typeface="Times New Roman" pitchFamily="18" charset="0"/>
            </a:endParaRPr>
          </a:p>
          <a:p>
            <a:r>
              <a:rPr lang="en-US" b="1" dirty="0">
                <a:latin typeface="Times New Roman" pitchFamily="18" charset="0"/>
                <a:cs typeface="Times New Roman" pitchFamily="18" charset="0"/>
              </a:rPr>
              <a:t>2. Recording:</a:t>
            </a:r>
            <a:r>
              <a:rPr lang="en-US" dirty="0">
                <a:latin typeface="Times New Roman" pitchFamily="18" charset="0"/>
                <a:cs typeface="Times New Roman" pitchFamily="18" charset="0"/>
              </a:rPr>
              <a:t> All the information is recorded for future use and research purpose. Recording consists of followings:</a:t>
            </a:r>
            <a:endParaRPr lang="en-US" sz="1600" dirty="0">
              <a:latin typeface="Times New Roman" pitchFamily="18" charset="0"/>
              <a:cs typeface="Times New Roman" pitchFamily="18" charset="0"/>
            </a:endParaRPr>
          </a:p>
          <a:p>
            <a:pPr lvl="0">
              <a:buFont typeface="Arial" pitchFamily="34" charset="0"/>
              <a:buChar char="•"/>
            </a:pPr>
            <a:r>
              <a:rPr lang="en-US" dirty="0">
                <a:latin typeface="Times New Roman" pitchFamily="18" charset="0"/>
                <a:cs typeface="Times New Roman" pitchFamily="18" charset="0"/>
              </a:rPr>
              <a:t>  Accessioning,</a:t>
            </a:r>
            <a:endParaRPr lang="en-US" sz="1600" dirty="0">
              <a:latin typeface="Times New Roman" pitchFamily="18" charset="0"/>
              <a:cs typeface="Times New Roman" pitchFamily="18" charset="0"/>
            </a:endParaRPr>
          </a:p>
          <a:p>
            <a:pPr lvl="0">
              <a:buFont typeface="Arial" pitchFamily="34" charset="0"/>
              <a:buChar char="•"/>
            </a:pPr>
            <a:r>
              <a:rPr lang="en-US" dirty="0">
                <a:latin typeface="Times New Roman" pitchFamily="18" charset="0"/>
                <a:cs typeface="Times New Roman" pitchFamily="18" charset="0"/>
              </a:rPr>
              <a:t>  Cataloguing,</a:t>
            </a:r>
            <a:endParaRPr lang="en-US" sz="1600" dirty="0">
              <a:latin typeface="Times New Roman" pitchFamily="18" charset="0"/>
              <a:cs typeface="Times New Roman" pitchFamily="18" charset="0"/>
            </a:endParaRPr>
          </a:p>
          <a:p>
            <a:pPr lvl="0">
              <a:buFont typeface="Arial" pitchFamily="34" charset="0"/>
              <a:buChar char="•"/>
            </a:pPr>
            <a:r>
              <a:rPr lang="en-US" dirty="0">
                <a:latin typeface="Times New Roman" pitchFamily="18" charset="0"/>
                <a:cs typeface="Times New Roman" pitchFamily="18" charset="0"/>
              </a:rPr>
              <a:t>  Indexing,</a:t>
            </a:r>
            <a:endParaRPr lang="en-US" sz="1600" dirty="0">
              <a:latin typeface="Times New Roman" pitchFamily="18" charset="0"/>
              <a:cs typeface="Times New Roman" pitchFamily="18" charset="0"/>
            </a:endParaRPr>
          </a:p>
          <a:p>
            <a:pPr lvl="0">
              <a:buFont typeface="Arial" pitchFamily="34" charset="0"/>
              <a:buChar char="•"/>
            </a:pPr>
            <a:r>
              <a:rPr lang="en-US" dirty="0">
                <a:latin typeface="Times New Roman" pitchFamily="18" charset="0"/>
                <a:cs typeface="Times New Roman" pitchFamily="18" charset="0"/>
              </a:rPr>
              <a:t>  Bibliography,</a:t>
            </a:r>
            <a:endParaRPr lang="en-US" sz="1600" dirty="0">
              <a:latin typeface="Times New Roman" pitchFamily="18" charset="0"/>
              <a:cs typeface="Times New Roman" pitchFamily="18" charset="0"/>
            </a:endParaRPr>
          </a:p>
          <a:p>
            <a:pPr lvl="0">
              <a:buFont typeface="Arial" pitchFamily="34" charset="0"/>
              <a:buChar char="•"/>
            </a:pPr>
            <a:r>
              <a:rPr lang="en-US" dirty="0">
                <a:latin typeface="Times New Roman" pitchFamily="18" charset="0"/>
                <a:cs typeface="Times New Roman" pitchFamily="18" charset="0"/>
              </a:rPr>
              <a:t>  Classification.</a:t>
            </a:r>
            <a:endParaRPr lang="en-US" sz="1600" dirty="0">
              <a:latin typeface="Times New Roman" pitchFamily="18" charset="0"/>
              <a:cs typeface="Times New Roman" pitchFamily="18" charset="0"/>
            </a:endParaRPr>
          </a:p>
          <a:p>
            <a:endParaRPr lang="en-US" dirty="0"/>
          </a:p>
        </p:txBody>
      </p:sp>
      <p:sp>
        <p:nvSpPr>
          <p:cNvPr id="4" name="TextBox 3">
            <a:extLst>
              <a:ext uri="{FF2B5EF4-FFF2-40B4-BE49-F238E27FC236}">
                <a16:creationId xmlns:a16="http://schemas.microsoft.com/office/drawing/2014/main" id="{6A409D13-1095-4089-B9D3-D4ED201D70A3}"/>
              </a:ext>
            </a:extLst>
          </p:cNvPr>
          <p:cNvSpPr txBox="1"/>
          <p:nvPr/>
        </p:nvSpPr>
        <p:spPr>
          <a:xfrm>
            <a:off x="959795" y="2971800"/>
            <a:ext cx="1905000" cy="646331"/>
          </a:xfrm>
          <a:prstGeom prst="rect">
            <a:avLst/>
          </a:prstGeom>
          <a:noFill/>
        </p:spPr>
        <p:txBody>
          <a:bodyPr wrap="square" rtlCol="0">
            <a:spAutoFit/>
          </a:bodyPr>
          <a:lstStyle/>
          <a:p>
            <a:r>
              <a:rPr lang="en-US" dirty="0">
                <a:solidFill>
                  <a:schemeClr val="bg1"/>
                </a:solidFill>
              </a:rPr>
              <a:t>Identification and Recording</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2832</Words>
  <Application>Microsoft Office PowerPoint</Application>
  <PresentationFormat>On-screen Show (4:3)</PresentationFormat>
  <Paragraphs>275</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Garamond</vt:lpstr>
      <vt:lpstr>Times New Roman</vt:lpstr>
      <vt:lpstr>Wingdings</vt:lpstr>
      <vt:lpstr>Organic</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Suket Singh</dc:creator>
  <cp:lastModifiedBy>Gabie Regelous</cp:lastModifiedBy>
  <cp:revision>2</cp:revision>
  <dcterms:created xsi:type="dcterms:W3CDTF">2020-04-16T23:49:21Z</dcterms:created>
  <dcterms:modified xsi:type="dcterms:W3CDTF">2020-04-17T00:18:12Z</dcterms:modified>
</cp:coreProperties>
</file>